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648" r:id="rId5"/>
    <p:sldMasterId id="2147483692" r:id="rId6"/>
  </p:sldMasterIdLst>
  <p:notesMasterIdLst>
    <p:notesMasterId r:id="rId25"/>
  </p:notesMasterIdLst>
  <p:handoutMasterIdLst>
    <p:handoutMasterId r:id="rId26"/>
  </p:handoutMasterIdLst>
  <p:sldIdLst>
    <p:sldId id="283" r:id="rId7"/>
    <p:sldId id="257" r:id="rId8"/>
    <p:sldId id="258" r:id="rId9"/>
    <p:sldId id="282" r:id="rId10"/>
    <p:sldId id="280" r:id="rId11"/>
    <p:sldId id="279" r:id="rId12"/>
    <p:sldId id="278" r:id="rId13"/>
    <p:sldId id="277" r:id="rId14"/>
    <p:sldId id="274" r:id="rId15"/>
    <p:sldId id="266" r:id="rId16"/>
    <p:sldId id="267" r:id="rId17"/>
    <p:sldId id="268" r:id="rId18"/>
    <p:sldId id="269" r:id="rId19"/>
    <p:sldId id="270" r:id="rId20"/>
    <p:sldId id="271" r:id="rId21"/>
    <p:sldId id="275" r:id="rId22"/>
    <p:sldId id="276" r:id="rId23"/>
    <p:sldId id="284" r:id="rId24"/>
  </p:sldIdLst>
  <p:sldSz cx="12192000" cy="6858000"/>
  <p:notesSz cx="6858000" cy="9144000"/>
  <p:defaultTex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88E457-F3D1-11F5-0D59-C4CAFD62A8D0}" name="Wijker, Steven" initials="SW" userId="S::s.wijker@VRLN.NL::597581ce-f2a8-40d7-ae85-598b4bd645eb" providerId="AD"/>
  <p188:author id="{A651888C-3F54-6CC8-3A18-DAF3B988797A}" name="Nicole de Jong" initials="NJ" userId="S::nicole.de.jong_vggm.nl#ext#@ggdghornederland.onmicrosoft.com::5d6b3799-3dc4-4a43-8bca-c8e42c7d95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98"/>
    <a:srgbClr val="DAD3D1"/>
    <a:srgbClr val="E8525F"/>
    <a:srgbClr val="4F81BD"/>
    <a:srgbClr val="9AD6D6"/>
    <a:srgbClr val="F1A9AD"/>
    <a:srgbClr val="3DB28F"/>
    <a:srgbClr val="FABD15"/>
    <a:srgbClr val="E54800"/>
    <a:srgbClr val="E303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C43491-77A5-4D96-91FF-E3A49B639294}" v="34" dt="2024-01-19T15:13:07.86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3157" autoAdjust="0"/>
    <p:restoredTop sz="69291" autoAdjust="0"/>
  </p:normalViewPr>
  <p:slideViewPr>
    <p:cSldViewPr snapToGrid="0">
      <p:cViewPr varScale="1">
        <p:scale>
          <a:sx n="132" d="100"/>
          <a:sy n="132" d="100"/>
        </p:scale>
        <p:origin x="138" y="738"/>
      </p:cViewPr>
      <p:guideLst>
        <p:guide orient="horz" pos="2160"/>
        <p:guide pos="3545"/>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eulen, Sander" userId="e08259fd-81d2-4a86-9b20-28ba02d67a18" providerId="ADAL" clId="{86C43491-77A5-4D96-91FF-E3A49B639294}"/>
    <pc:docChg chg="undo custSel modMainMaster">
      <pc:chgData name="Vermeulen, Sander" userId="e08259fd-81d2-4a86-9b20-28ba02d67a18" providerId="ADAL" clId="{86C43491-77A5-4D96-91FF-E3A49B639294}" dt="2024-01-23T10:42:43.203" v="198" actId="14430"/>
      <pc:docMkLst>
        <pc:docMk/>
      </pc:docMkLst>
      <pc:sldMasterChg chg="modSldLayout">
        <pc:chgData name="Vermeulen, Sander" userId="e08259fd-81d2-4a86-9b20-28ba02d67a18" providerId="ADAL" clId="{86C43491-77A5-4D96-91FF-E3A49B639294}" dt="2024-01-23T10:42:43.203" v="198" actId="14430"/>
        <pc:sldMasterMkLst>
          <pc:docMk/>
          <pc:sldMasterMk cId="582609979" sldId="2147483648"/>
        </pc:sldMasterMkLst>
        <pc:sldLayoutChg chg="modSp mod">
          <pc:chgData name="Vermeulen, Sander" userId="e08259fd-81d2-4a86-9b20-28ba02d67a18" providerId="ADAL" clId="{86C43491-77A5-4D96-91FF-E3A49B639294}" dt="2024-01-19T10:02:07.247" v="5" actId="20577"/>
          <pc:sldLayoutMkLst>
            <pc:docMk/>
            <pc:sldMasterMk cId="582609979" sldId="2147483648"/>
            <pc:sldLayoutMk cId="585029964" sldId="2147483654"/>
          </pc:sldLayoutMkLst>
          <pc:spChg chg="mod">
            <ac:chgData name="Vermeulen, Sander" userId="e08259fd-81d2-4a86-9b20-28ba02d67a18" providerId="ADAL" clId="{86C43491-77A5-4D96-91FF-E3A49B639294}" dt="2024-01-19T10:02:07.247" v="5" actId="20577"/>
            <ac:spMkLst>
              <pc:docMk/>
              <pc:sldMasterMk cId="582609979" sldId="2147483648"/>
              <pc:sldLayoutMk cId="585029964" sldId="2147483654"/>
              <ac:spMk id="7" creationId="{AA0CA219-2428-2DC8-8B60-DFF85A1CC921}"/>
            </ac:spMkLst>
          </pc:spChg>
        </pc:sldLayoutChg>
        <pc:sldLayoutChg chg="modSp mod">
          <pc:chgData name="Vermeulen, Sander" userId="e08259fd-81d2-4a86-9b20-28ba02d67a18" providerId="ADAL" clId="{86C43491-77A5-4D96-91FF-E3A49B639294}" dt="2024-01-23T10:42:43.203" v="198" actId="14430"/>
          <pc:sldLayoutMkLst>
            <pc:docMk/>
            <pc:sldMasterMk cId="582609979" sldId="2147483648"/>
            <pc:sldLayoutMk cId="1702914841" sldId="2147483659"/>
          </pc:sldLayoutMkLst>
          <pc:spChg chg="mod modVis">
            <ac:chgData name="Vermeulen, Sander" userId="e08259fd-81d2-4a86-9b20-28ba02d67a18" providerId="ADAL" clId="{86C43491-77A5-4D96-91FF-E3A49B639294}" dt="2024-01-23T10:42:42.302" v="197" actId="14430"/>
            <ac:spMkLst>
              <pc:docMk/>
              <pc:sldMasterMk cId="582609979" sldId="2147483648"/>
              <pc:sldLayoutMk cId="1702914841" sldId="2147483659"/>
              <ac:spMk id="13" creationId="{BFA7E9BC-6AF3-5BD9-6CF0-4DB1B18BFCC5}"/>
            </ac:spMkLst>
          </pc:spChg>
          <pc:cxnChg chg="mod modVis">
            <ac:chgData name="Vermeulen, Sander" userId="e08259fd-81d2-4a86-9b20-28ba02d67a18" providerId="ADAL" clId="{86C43491-77A5-4D96-91FF-E3A49B639294}" dt="2024-01-23T10:42:43.203" v="198" actId="14430"/>
            <ac:cxnSpMkLst>
              <pc:docMk/>
              <pc:sldMasterMk cId="582609979" sldId="2147483648"/>
              <pc:sldLayoutMk cId="1702914841" sldId="2147483659"/>
              <ac:cxnSpMk id="10" creationId="{5639E6EE-880A-DD16-E756-AD6F16C6254D}"/>
            </ac:cxnSpMkLst>
          </pc:cxnChg>
        </pc:sldLayoutChg>
        <pc:sldLayoutChg chg="addSp delSp modSp mod">
          <pc:chgData name="Vermeulen, Sander" userId="e08259fd-81d2-4a86-9b20-28ba02d67a18" providerId="ADAL" clId="{86C43491-77A5-4D96-91FF-E3A49B639294}" dt="2024-01-19T10:37:16.829" v="182" actId="962"/>
          <pc:sldLayoutMkLst>
            <pc:docMk/>
            <pc:sldMasterMk cId="582609979" sldId="2147483648"/>
            <pc:sldLayoutMk cId="352518537" sldId="2147483663"/>
          </pc:sldLayoutMkLst>
          <pc:spChg chg="add del">
            <ac:chgData name="Vermeulen, Sander" userId="e08259fd-81d2-4a86-9b20-28ba02d67a18" providerId="ADAL" clId="{86C43491-77A5-4D96-91FF-E3A49B639294}" dt="2024-01-19T10:04:20.261" v="6" actId="11529"/>
            <ac:spMkLst>
              <pc:docMk/>
              <pc:sldMasterMk cId="582609979" sldId="2147483648"/>
              <pc:sldLayoutMk cId="352518537" sldId="2147483663"/>
              <ac:spMk id="4" creationId="{41AE0C4F-F7FD-5709-4411-C2929B8F2A96}"/>
            </ac:spMkLst>
          </pc:spChg>
          <pc:spChg chg="add mod">
            <ac:chgData name="Vermeulen, Sander" userId="e08259fd-81d2-4a86-9b20-28ba02d67a18" providerId="ADAL" clId="{86C43491-77A5-4D96-91FF-E3A49B639294}" dt="2024-01-19T10:37:16.829" v="182" actId="962"/>
            <ac:spMkLst>
              <pc:docMk/>
              <pc:sldMasterMk cId="582609979" sldId="2147483648"/>
              <pc:sldLayoutMk cId="352518537" sldId="2147483663"/>
              <ac:spMk id="16" creationId="{8F420DF3-08AB-13DE-256A-E3019FFD42A6}"/>
            </ac:spMkLst>
          </pc:spChg>
          <pc:spChg chg="add del mod">
            <ac:chgData name="Vermeulen, Sander" userId="e08259fd-81d2-4a86-9b20-28ba02d67a18" providerId="ADAL" clId="{86C43491-77A5-4D96-91FF-E3A49B639294}" dt="2024-01-19T10:13:21.547" v="79" actId="478"/>
            <ac:spMkLst>
              <pc:docMk/>
              <pc:sldMasterMk cId="582609979" sldId="2147483648"/>
              <pc:sldLayoutMk cId="352518537" sldId="2147483663"/>
              <ac:spMk id="17" creationId="{2C5D9599-40C5-455E-5462-AE1EDB408420}"/>
            </ac:spMkLst>
          </pc:spChg>
          <pc:spChg chg="add mod ord">
            <ac:chgData name="Vermeulen, Sander" userId="e08259fd-81d2-4a86-9b20-28ba02d67a18" providerId="ADAL" clId="{86C43491-77A5-4D96-91FF-E3A49B639294}" dt="2024-01-19T10:33:06.670" v="180" actId="13244"/>
            <ac:spMkLst>
              <pc:docMk/>
              <pc:sldMasterMk cId="582609979" sldId="2147483648"/>
              <pc:sldLayoutMk cId="352518537" sldId="2147483663"/>
              <ac:spMk id="18" creationId="{0B0064D4-86A9-7E89-D86F-62FA5684ABBD}"/>
            </ac:spMkLst>
          </pc:spChg>
          <pc:spChg chg="mod">
            <ac:chgData name="Vermeulen, Sander" userId="e08259fd-81d2-4a86-9b20-28ba02d67a18" providerId="ADAL" clId="{86C43491-77A5-4D96-91FF-E3A49B639294}" dt="2024-01-19T10:05:31.215" v="46" actId="6549"/>
            <ac:spMkLst>
              <pc:docMk/>
              <pc:sldMasterMk cId="582609979" sldId="2147483648"/>
              <pc:sldLayoutMk cId="352518537" sldId="2147483663"/>
              <ac:spMk id="21" creationId="{2E750E47-DA83-6F0C-AEA2-9DAC1FC64330}"/>
            </ac:spMkLst>
          </pc:spChg>
        </pc:sldLayoutChg>
        <pc:sldLayoutChg chg="delSp mod">
          <pc:chgData name="Vermeulen, Sander" userId="e08259fd-81d2-4a86-9b20-28ba02d67a18" providerId="ADAL" clId="{86C43491-77A5-4D96-91FF-E3A49B639294}" dt="2024-01-23T10:35:56.917" v="196" actId="478"/>
          <pc:sldLayoutMkLst>
            <pc:docMk/>
            <pc:sldMasterMk cId="582609979" sldId="2147483648"/>
            <pc:sldLayoutMk cId="3061689300" sldId="2147483664"/>
          </pc:sldLayoutMkLst>
          <pc:spChg chg="del">
            <ac:chgData name="Vermeulen, Sander" userId="e08259fd-81d2-4a86-9b20-28ba02d67a18" providerId="ADAL" clId="{86C43491-77A5-4D96-91FF-E3A49B639294}" dt="2024-01-23T10:35:56.917" v="196" actId="478"/>
            <ac:spMkLst>
              <pc:docMk/>
              <pc:sldMasterMk cId="582609979" sldId="2147483648"/>
              <pc:sldLayoutMk cId="3061689300" sldId="2147483664"/>
              <ac:spMk id="28" creationId="{FE9722FD-3E9C-C506-B61A-DEE8800A48B0}"/>
            </ac:spMkLst>
          </pc:spChg>
        </pc:sldLayoutChg>
        <pc:sldLayoutChg chg="modSp mod">
          <pc:chgData name="Vermeulen, Sander" userId="e08259fd-81d2-4a86-9b20-28ba02d67a18" providerId="ADAL" clId="{86C43491-77A5-4D96-91FF-E3A49B639294}" dt="2024-01-19T10:28:37.290" v="174" actId="20577"/>
          <pc:sldLayoutMkLst>
            <pc:docMk/>
            <pc:sldMasterMk cId="582609979" sldId="2147483648"/>
            <pc:sldLayoutMk cId="1058498703" sldId="2147483665"/>
          </pc:sldLayoutMkLst>
          <pc:spChg chg="mod">
            <ac:chgData name="Vermeulen, Sander" userId="e08259fd-81d2-4a86-9b20-28ba02d67a18" providerId="ADAL" clId="{86C43491-77A5-4D96-91FF-E3A49B639294}" dt="2024-01-19T10:28:37.290" v="174" actId="20577"/>
            <ac:spMkLst>
              <pc:docMk/>
              <pc:sldMasterMk cId="582609979" sldId="2147483648"/>
              <pc:sldLayoutMk cId="1058498703" sldId="2147483665"/>
              <ac:spMk id="12" creationId="{FF946FFD-C961-3ED9-BDB1-DAA636471335}"/>
            </ac:spMkLst>
          </pc:spChg>
        </pc:sldLayoutChg>
        <pc:sldLayoutChg chg="addSp delSp modSp mod">
          <pc:chgData name="Vermeulen, Sander" userId="e08259fd-81d2-4a86-9b20-28ba02d67a18" providerId="ADAL" clId="{86C43491-77A5-4D96-91FF-E3A49B639294}" dt="2024-01-19T15:03:46.897" v="187" actId="1076"/>
          <pc:sldLayoutMkLst>
            <pc:docMk/>
            <pc:sldMasterMk cId="582609979" sldId="2147483648"/>
            <pc:sldLayoutMk cId="1359933190" sldId="2147483666"/>
          </pc:sldLayoutMkLst>
          <pc:spChg chg="add del">
            <ac:chgData name="Vermeulen, Sander" userId="e08259fd-81d2-4a86-9b20-28ba02d67a18" providerId="ADAL" clId="{86C43491-77A5-4D96-91FF-E3A49B639294}" dt="2024-01-19T10:18:55.012" v="130" actId="11529"/>
            <ac:spMkLst>
              <pc:docMk/>
              <pc:sldMasterMk cId="582609979" sldId="2147483648"/>
              <pc:sldLayoutMk cId="1359933190" sldId="2147483666"/>
              <ac:spMk id="3" creationId="{88FE0898-E4E2-1076-8104-20B27A0565DB}"/>
            </ac:spMkLst>
          </pc:spChg>
          <pc:spChg chg="add mod ord">
            <ac:chgData name="Vermeulen, Sander" userId="e08259fd-81d2-4a86-9b20-28ba02d67a18" providerId="ADAL" clId="{86C43491-77A5-4D96-91FF-E3A49B639294}" dt="2024-01-19T15:03:37.719" v="186" actId="1076"/>
            <ac:spMkLst>
              <pc:docMk/>
              <pc:sldMasterMk cId="582609979" sldId="2147483648"/>
              <pc:sldLayoutMk cId="1359933190" sldId="2147483666"/>
              <ac:spMk id="4" creationId="{6736CE96-EAC8-9315-301F-C6D6F1B9778C}"/>
            </ac:spMkLst>
          </pc:spChg>
          <pc:spChg chg="add mod">
            <ac:chgData name="Vermeulen, Sander" userId="e08259fd-81d2-4a86-9b20-28ba02d67a18" providerId="ADAL" clId="{86C43491-77A5-4D96-91FF-E3A49B639294}" dt="2024-01-19T10:38:38.878" v="185" actId="962"/>
            <ac:spMkLst>
              <pc:docMk/>
              <pc:sldMasterMk cId="582609979" sldId="2147483648"/>
              <pc:sldLayoutMk cId="1359933190" sldId="2147483666"/>
              <ac:spMk id="5" creationId="{5CA38411-4039-91E9-CADF-9390964A9201}"/>
            </ac:spMkLst>
          </pc:spChg>
          <pc:spChg chg="mod">
            <ac:chgData name="Vermeulen, Sander" userId="e08259fd-81d2-4a86-9b20-28ba02d67a18" providerId="ADAL" clId="{86C43491-77A5-4D96-91FF-E3A49B639294}" dt="2024-01-19T15:03:46.897" v="187" actId="1076"/>
            <ac:spMkLst>
              <pc:docMk/>
              <pc:sldMasterMk cId="582609979" sldId="2147483648"/>
              <pc:sldLayoutMk cId="1359933190" sldId="2147483666"/>
              <ac:spMk id="23" creationId="{57A71AE0-D2B3-1911-088D-37D42F5E7D7C}"/>
            </ac:spMkLst>
          </pc:spChg>
        </pc:sldLayoutChg>
        <pc:sldLayoutChg chg="modSp mod">
          <pc:chgData name="Vermeulen, Sander" userId="e08259fd-81d2-4a86-9b20-28ba02d67a18" providerId="ADAL" clId="{86C43491-77A5-4D96-91FF-E3A49B639294}" dt="2024-01-19T10:17:11.084" v="126" actId="6549"/>
          <pc:sldLayoutMkLst>
            <pc:docMk/>
            <pc:sldMasterMk cId="582609979" sldId="2147483648"/>
            <pc:sldLayoutMk cId="2479119001" sldId="2147483667"/>
          </pc:sldLayoutMkLst>
          <pc:spChg chg="mod">
            <ac:chgData name="Vermeulen, Sander" userId="e08259fd-81d2-4a86-9b20-28ba02d67a18" providerId="ADAL" clId="{86C43491-77A5-4D96-91FF-E3A49B639294}" dt="2024-01-19T10:17:11.084" v="126" actId="6549"/>
            <ac:spMkLst>
              <pc:docMk/>
              <pc:sldMasterMk cId="582609979" sldId="2147483648"/>
              <pc:sldLayoutMk cId="2479119001" sldId="2147483667"/>
              <ac:spMk id="19" creationId="{9A86CBD4-1AD7-E279-F824-02CB6FAAF01B}"/>
            </ac:spMkLst>
          </pc:spChg>
        </pc:sldLayoutChg>
        <pc:sldLayoutChg chg="addSp delSp modSp mod">
          <pc:chgData name="Vermeulen, Sander" userId="e08259fd-81d2-4a86-9b20-28ba02d67a18" providerId="ADAL" clId="{86C43491-77A5-4D96-91FF-E3A49B639294}" dt="2024-01-19T15:13:07.864" v="195" actId="962"/>
          <pc:sldLayoutMkLst>
            <pc:docMk/>
            <pc:sldMasterMk cId="582609979" sldId="2147483648"/>
            <pc:sldLayoutMk cId="564728142" sldId="2147483700"/>
          </pc:sldLayoutMkLst>
          <pc:spChg chg="add mod">
            <ac:chgData name="Vermeulen, Sander" userId="e08259fd-81d2-4a86-9b20-28ba02d67a18" providerId="ADAL" clId="{86C43491-77A5-4D96-91FF-E3A49B639294}" dt="2024-01-19T15:13:07.864" v="195" actId="962"/>
            <ac:spMkLst>
              <pc:docMk/>
              <pc:sldMasterMk cId="582609979" sldId="2147483648"/>
              <pc:sldLayoutMk cId="564728142" sldId="2147483700"/>
              <ac:spMk id="3" creationId="{D8114CEC-E309-9282-3F79-54FE3D9B1FBB}"/>
            </ac:spMkLst>
          </pc:spChg>
          <pc:spChg chg="add mod">
            <ac:chgData name="Vermeulen, Sander" userId="e08259fd-81d2-4a86-9b20-28ba02d67a18" providerId="ADAL" clId="{86C43491-77A5-4D96-91FF-E3A49B639294}" dt="2024-01-19T15:12:56.990" v="194" actId="962"/>
            <ac:spMkLst>
              <pc:docMk/>
              <pc:sldMasterMk cId="582609979" sldId="2147483648"/>
              <pc:sldLayoutMk cId="564728142" sldId="2147483700"/>
              <ac:spMk id="4" creationId="{7A1898A4-BCF8-0C5C-BE7C-87897B2EA66E}"/>
            </ac:spMkLst>
          </pc:spChg>
          <pc:spChg chg="mod modVis">
            <ac:chgData name="Vermeulen, Sander" userId="e08259fd-81d2-4a86-9b20-28ba02d67a18" providerId="ADAL" clId="{86C43491-77A5-4D96-91FF-E3A49B639294}" dt="2024-01-19T15:12:44.954" v="193" actId="14430"/>
            <ac:spMkLst>
              <pc:docMk/>
              <pc:sldMasterMk cId="582609979" sldId="2147483648"/>
              <pc:sldLayoutMk cId="564728142" sldId="2147483700"/>
              <ac:spMk id="17" creationId="{478B4E9C-6EA3-86BA-A005-4898D3F0418B}"/>
            </ac:spMkLst>
          </pc:spChg>
          <pc:spChg chg="del">
            <ac:chgData name="Vermeulen, Sander" userId="e08259fd-81d2-4a86-9b20-28ba02d67a18" providerId="ADAL" clId="{86C43491-77A5-4D96-91FF-E3A49B639294}" dt="2024-01-19T15:12:17.722" v="188" actId="478"/>
            <ac:spMkLst>
              <pc:docMk/>
              <pc:sldMasterMk cId="582609979" sldId="2147483648"/>
              <pc:sldLayoutMk cId="564728142" sldId="2147483700"/>
              <ac:spMk id="26" creationId="{BF6DE00D-8866-40CC-79DD-BC5F7DEEF767}"/>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BBECAC4-2E7B-4F8F-9A4B-AD585A9C1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A903FDF7-94AC-44A9-8B57-EA4E7EFFA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DBBAB-6028-4680-9556-A8238B314949}" type="datetimeFigureOut">
              <a:rPr lang="nl-NL" smtClean="0"/>
              <a:t>23-1-2024</a:t>
            </a:fld>
            <a:endParaRPr lang="nl-NL"/>
          </a:p>
        </p:txBody>
      </p:sp>
      <p:sp>
        <p:nvSpPr>
          <p:cNvPr id="4" name="Tijdelijke aanduiding voor voettekst 3">
            <a:extLst>
              <a:ext uri="{FF2B5EF4-FFF2-40B4-BE49-F238E27FC236}">
                <a16:creationId xmlns:a16="http://schemas.microsoft.com/office/drawing/2014/main" id="{29C166FE-01DB-4F65-AB1C-AC6312E34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48D10FC2-8D7C-4786-A51B-666BD7196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DB5A-DDF7-45B4-A85B-ACE6999A9481}" type="slidenum">
              <a:rPr lang="nl-NL" smtClean="0"/>
              <a:t>‹nr.›</a:t>
            </a:fld>
            <a:endParaRPr lang="nl-NL"/>
          </a:p>
        </p:txBody>
      </p:sp>
    </p:spTree>
    <p:extLst>
      <p:ext uri="{BB962C8B-B14F-4D97-AF65-F5344CB8AC3E}">
        <p14:creationId xmlns:p14="http://schemas.microsoft.com/office/powerpoint/2010/main" val="653790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81271-B6F7-4A7E-8F6C-1E1DF4AA2733}" type="datetimeFigureOut">
              <a:t>23-1-2024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CB1C5-35F9-456A-813D-06863788F202}" type="slidenum">
              <a:t>‹nr.›</a:t>
            </a:fld>
            <a:endParaRPr lang="nl-NL"/>
          </a:p>
        </p:txBody>
      </p:sp>
    </p:spTree>
    <p:extLst>
      <p:ext uri="{BB962C8B-B14F-4D97-AF65-F5344CB8AC3E}">
        <p14:creationId xmlns:p14="http://schemas.microsoft.com/office/powerpoint/2010/main" val="332292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1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t>16</a:t>
            </a:fld>
            <a:endParaRPr lang="nl-NL"/>
          </a:p>
        </p:txBody>
      </p:sp>
    </p:spTree>
    <p:extLst>
      <p:ext uri="{BB962C8B-B14F-4D97-AF65-F5344CB8AC3E}">
        <p14:creationId xmlns:p14="http://schemas.microsoft.com/office/powerpoint/2010/main" val="129192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2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rPr lang="nl-NL" smtClean="0"/>
              <a:t>17</a:t>
            </a:fld>
            <a:endParaRPr lang="nl-NL"/>
          </a:p>
        </p:txBody>
      </p:sp>
    </p:spTree>
    <p:extLst>
      <p:ext uri="{BB962C8B-B14F-4D97-AF65-F5344CB8AC3E}">
        <p14:creationId xmlns:p14="http://schemas.microsoft.com/office/powerpoint/2010/main" val="3500601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slide" Target="../slides/slide2.xm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cid:8bda4976-7ba9-4e2c-b0f5-88294a94fb4d@EURPRD10.PROD.OUTLOOK.COM"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rivm.nl/tabak/hoe-ongezond-is-roken"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gezondeschool.nl/voortgezet-onderwijs/mediawijsheid"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cid:8bda4976-7ba9-4e2c-b0f5-88294a94fb4d@EURPRD10.PROD.OUTLOO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pic>
        <p:nvPicPr>
          <p:cNvPr id="3" name="Foto studerende jongeren">
            <a:extLst>
              <a:ext uri="{FF2B5EF4-FFF2-40B4-BE49-F238E27FC236}">
                <a16:creationId xmlns:a16="http://schemas.microsoft.com/office/drawing/2014/main" id="{0A139FFF-2196-CCE8-6FC6-237B75A0FA5E}"/>
              </a:ext>
            </a:extLst>
          </p:cNvPr>
          <p:cNvPicPr>
            <a:picLocks noChangeAspect="1"/>
          </p:cNvPicPr>
          <p:nvPr userDrawn="1"/>
        </p:nvPicPr>
        <p:blipFill rotWithShape="1">
          <a:blip r:embed="rId2"/>
          <a:srcRect b="630"/>
          <a:stretch/>
        </p:blipFill>
        <p:spPr>
          <a:xfrm>
            <a:off x="-1141" y="0"/>
            <a:ext cx="12192000" cy="6858000"/>
          </a:xfrm>
          <a:prstGeom prst="rect">
            <a:avLst/>
          </a:prstGeom>
        </p:spPr>
      </p:pic>
      <p:sp>
        <p:nvSpPr>
          <p:cNvPr id="4" name="Titelblok">
            <a:extLst>
              <a:ext uri="{FF2B5EF4-FFF2-40B4-BE49-F238E27FC236}">
                <a16:creationId xmlns:a16="http://schemas.microsoft.com/office/drawing/2014/main" id="{C3BC3A2F-4675-19BD-64F6-A4D78F37C250}"/>
              </a:ext>
            </a:extLst>
          </p:cNvPr>
          <p:cNvSpPr/>
          <p:nvPr userDrawn="1"/>
        </p:nvSpPr>
        <p:spPr>
          <a:xfrm>
            <a:off x="0" y="3383280"/>
            <a:ext cx="7920000" cy="2160000"/>
          </a:xfrm>
          <a:prstGeom prst="rect">
            <a:avLst/>
          </a:prstGeom>
          <a:gradFill flip="none" rotWithShape="1">
            <a:gsLst>
              <a:gs pos="0">
                <a:schemeClr val="accent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6" name="Logo's">
            <a:extLst>
              <a:ext uri="{FF2B5EF4-FFF2-40B4-BE49-F238E27FC236}">
                <a16:creationId xmlns:a16="http://schemas.microsoft.com/office/drawing/2014/main" id="{5A8407EA-D23C-CC16-BD95-CFEE7CAC600D}"/>
              </a:ext>
            </a:extLst>
          </p:cNvPr>
          <p:cNvSpPr/>
          <p:nvPr userDrawn="1"/>
        </p:nvSpPr>
        <p:spPr>
          <a:xfrm>
            <a:off x="7920000" y="3383279"/>
            <a:ext cx="4272000" cy="2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2" name="Driehoek">
            <a:extLst>
              <a:ext uri="{FF2B5EF4-FFF2-40B4-BE49-F238E27FC236}">
                <a16:creationId xmlns:a16="http://schemas.microsoft.com/office/drawing/2014/main" id="{69F9A901-6834-F308-5315-65C7004B944A}"/>
              </a:ext>
            </a:extLst>
          </p:cNvPr>
          <p:cNvSpPr/>
          <p:nvPr userDrawn="1"/>
        </p:nvSpPr>
        <p:spPr>
          <a:xfrm rot="10800000" flipH="1">
            <a:off x="7920000" y="3383279"/>
            <a:ext cx="1440000" cy="2160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Afbeelding schoolprofiel">
            <a:extLst>
              <a:ext uri="{FF2B5EF4-FFF2-40B4-BE49-F238E27FC236}">
                <a16:creationId xmlns:a16="http://schemas.microsoft.com/office/drawing/2014/main" id="{F90926BB-70BC-D38A-A118-B8C1E92D36E4}"/>
              </a:ext>
            </a:extLst>
          </p:cNvPr>
          <p:cNvSpPr/>
          <p:nvPr userDrawn="1"/>
        </p:nvSpPr>
        <p:spPr>
          <a:xfrm>
            <a:off x="705730" y="3204209"/>
            <a:ext cx="2255521" cy="358140"/>
          </a:xfrm>
          <a:prstGeom prst="flowChartInputOutpu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Schoolprofiel</a:t>
            </a:r>
          </a:p>
        </p:txBody>
      </p:sp>
      <p:pic>
        <p:nvPicPr>
          <p:cNvPr id="7" name="Logo GGD GHOR NL" descr="A picture containing text, sign, clipart&#10;&#10;Description automatically generated">
            <a:extLst>
              <a:ext uri="{FF2B5EF4-FFF2-40B4-BE49-F238E27FC236}">
                <a16:creationId xmlns:a16="http://schemas.microsoft.com/office/drawing/2014/main" id="{46EB2217-A003-8D02-9463-4CFE5530196E}"/>
              </a:ext>
            </a:extLst>
          </p:cNvPr>
          <p:cNvPicPr>
            <a:picLocks noChangeAspect="1"/>
          </p:cNvPicPr>
          <p:nvPr userDrawn="1"/>
        </p:nvPicPr>
        <p:blipFill>
          <a:blip r:embed="rId3"/>
          <a:stretch>
            <a:fillRect/>
          </a:stretch>
        </p:blipFill>
        <p:spPr>
          <a:xfrm>
            <a:off x="10589063" y="4632330"/>
            <a:ext cx="1127846" cy="648000"/>
          </a:xfrm>
          <a:prstGeom prst="rect">
            <a:avLst/>
          </a:prstGeom>
        </p:spPr>
      </p:pic>
      <p:pic>
        <p:nvPicPr>
          <p:cNvPr id="10" name="Logo GGD Limburg-Noord">
            <a:extLst>
              <a:ext uri="{FF2B5EF4-FFF2-40B4-BE49-F238E27FC236}">
                <a16:creationId xmlns:a16="http://schemas.microsoft.com/office/drawing/2014/main" id="{0CE7D5B1-E0E5-B218-AEC3-D89803686A9D}"/>
              </a:ext>
            </a:extLst>
          </p:cNvPr>
          <p:cNvPicPr>
            <a:picLocks noChangeAspect="1"/>
          </p:cNvPicPr>
          <p:nvPr userDrawn="1"/>
        </p:nvPicPr>
        <p:blipFill>
          <a:blip r:embed="rId4"/>
          <a:stretch>
            <a:fillRect/>
          </a:stretch>
        </p:blipFill>
        <p:spPr>
          <a:xfrm>
            <a:off x="9360000" y="4587954"/>
            <a:ext cx="1224000" cy="694705"/>
          </a:xfrm>
          <a:prstGeom prst="rect">
            <a:avLst/>
          </a:prstGeom>
        </p:spPr>
      </p:pic>
      <p:pic>
        <p:nvPicPr>
          <p:cNvPr id="8" name="Logo Gezondheidsmonitor Jeugd" descr="Afbeelding met tekst, Lettertype, schermopname, logo&#10;&#10;Automatisch gegenereerde beschrijving">
            <a:extLst>
              <a:ext uri="{FF2B5EF4-FFF2-40B4-BE49-F238E27FC236}">
                <a16:creationId xmlns:a16="http://schemas.microsoft.com/office/drawing/2014/main" id="{8FE78579-8A2D-FE18-A750-5684E5218E20}"/>
              </a:ext>
            </a:extLst>
          </p:cNvPr>
          <p:cNvPicPr>
            <a:picLocks noChangeAspect="1"/>
          </p:cNvPicPr>
          <p:nvPr userDrawn="1"/>
        </p:nvPicPr>
        <p:blipFill rotWithShape="1">
          <a:blip r:embed="rId5" r:link="rId6" cstate="print">
            <a:extLst>
              <a:ext uri="{28A0092B-C50C-407E-A947-70E740481C1C}">
                <a14:useLocalDpi xmlns:a14="http://schemas.microsoft.com/office/drawing/2010/main" val="0"/>
              </a:ext>
            </a:extLst>
          </a:blip>
          <a:srcRect l="23654" t="29994" b="29109"/>
          <a:stretch>
            <a:fillRect/>
          </a:stretch>
        </p:blipFill>
        <p:spPr bwMode="auto">
          <a:xfrm>
            <a:off x="9537664" y="3687954"/>
            <a:ext cx="2342318" cy="900000"/>
          </a:xfrm>
          <a:prstGeom prst="rect">
            <a:avLst/>
          </a:prstGeom>
          <a:noFill/>
          <a:ln>
            <a:noFill/>
          </a:ln>
        </p:spPr>
      </p:pic>
      <p:grpSp>
        <p:nvGrpSpPr>
          <p:cNvPr id="17" name="Groep 16">
            <a:extLst>
              <a:ext uri="{FF2B5EF4-FFF2-40B4-BE49-F238E27FC236}">
                <a16:creationId xmlns:a16="http://schemas.microsoft.com/office/drawing/2014/main" id="{137BA7C0-861F-657D-0614-9BF696F16CC6}"/>
              </a:ext>
            </a:extLst>
          </p:cNvPr>
          <p:cNvGrpSpPr/>
          <p:nvPr userDrawn="1"/>
        </p:nvGrpSpPr>
        <p:grpSpPr>
          <a:xfrm>
            <a:off x="11280509" y="6400800"/>
            <a:ext cx="457200" cy="457200"/>
            <a:chOff x="11272488" y="6400800"/>
            <a:chExt cx="457200" cy="457200"/>
          </a:xfrm>
        </p:grpSpPr>
        <p:sp>
          <p:nvSpPr>
            <p:cNvPr id="18" name="Rechthoek 17">
              <a:hlinkClick r:id="" action="ppaction://hlinkshowjump?jump=nextslide"/>
              <a:extLst>
                <a:ext uri="{FF2B5EF4-FFF2-40B4-BE49-F238E27FC236}">
                  <a16:creationId xmlns:a16="http://schemas.microsoft.com/office/drawing/2014/main" id="{50670AD4-3980-DAE6-0E50-8BA30CC58870}"/>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hlinkClick r:id="" action="ppaction://hlinkshowjump?jump=nextslide"/>
              <a:extLst>
                <a:ext uri="{FF2B5EF4-FFF2-40B4-BE49-F238E27FC236}">
                  <a16:creationId xmlns:a16="http://schemas.microsoft.com/office/drawing/2014/main" id="{324F7851-45AE-6AA8-C7BE-124DC2DDAF02}"/>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 name="Groep 19">
            <a:extLst>
              <a:ext uri="{FF2B5EF4-FFF2-40B4-BE49-F238E27FC236}">
                <a16:creationId xmlns:a16="http://schemas.microsoft.com/office/drawing/2014/main" id="{E0E0FE9B-B453-4E2A-06DB-18F5EE95F736}"/>
              </a:ext>
            </a:extLst>
          </p:cNvPr>
          <p:cNvGrpSpPr/>
          <p:nvPr userDrawn="1"/>
        </p:nvGrpSpPr>
        <p:grpSpPr>
          <a:xfrm>
            <a:off x="11734781" y="6400800"/>
            <a:ext cx="457219" cy="457200"/>
            <a:chOff x="11734781" y="6400800"/>
            <a:chExt cx="457219" cy="457200"/>
          </a:xfrm>
        </p:grpSpPr>
        <p:sp>
          <p:nvSpPr>
            <p:cNvPr id="21" name="Rectangle 23">
              <a:hlinkClick r:id="rId7" action="ppaction://hlinksldjump"/>
              <a:extLst>
                <a:ext uri="{FF2B5EF4-FFF2-40B4-BE49-F238E27FC236}">
                  <a16:creationId xmlns:a16="http://schemas.microsoft.com/office/drawing/2014/main" id="{EC3615B9-ACCF-8B7C-946A-C9882A7A24CE}"/>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22" name="Graphic 21" descr="Pictogram hamburgermenu met effen opvulling">
              <a:hlinkClick r:id="rId7" action="ppaction://hlinksldjump"/>
              <a:extLst>
                <a:ext uri="{FF2B5EF4-FFF2-40B4-BE49-F238E27FC236}">
                  <a16:creationId xmlns:a16="http://schemas.microsoft.com/office/drawing/2014/main" id="{62227359-C4D5-ED4E-5FE7-9A93E2FEFEB4}"/>
                </a:ext>
              </a:extLst>
            </p:cNvPr>
            <p:cNvPicPr>
              <a:picLocks/>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62844" y="6431400"/>
              <a:ext cx="396000" cy="396000"/>
            </a:xfrm>
            <a:prstGeom prst="rect">
              <a:avLst/>
            </a:prstGeom>
          </p:spPr>
        </p:pic>
      </p:grpSp>
      <p:sp>
        <p:nvSpPr>
          <p:cNvPr id="13" name="Datum">
            <a:extLst>
              <a:ext uri="{FF2B5EF4-FFF2-40B4-BE49-F238E27FC236}">
                <a16:creationId xmlns:a16="http://schemas.microsoft.com/office/drawing/2014/main" id="{E1654063-6CFB-3175-4EB9-88205E27C096}"/>
              </a:ext>
            </a:extLst>
          </p:cNvPr>
          <p:cNvSpPr>
            <a:spLocks noGrp="1"/>
          </p:cNvSpPr>
          <p:nvPr>
            <p:ph type="body" sz="quarter" idx="11" hasCustomPrompt="1"/>
          </p:nvPr>
        </p:nvSpPr>
        <p:spPr>
          <a:xfrm>
            <a:off x="693419" y="4920479"/>
            <a:ext cx="4714875" cy="457200"/>
          </a:xfrm>
          <a:prstGeom prst="rect">
            <a:avLst/>
          </a:prstGeom>
        </p:spPr>
        <p:txBody>
          <a:bodyPr anchor="ctr"/>
          <a:lstStyle>
            <a:lvl1pPr marL="0" indent="0">
              <a:buNone/>
              <a:defRPr sz="18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dirty="0"/>
              <a:t>Datum</a:t>
            </a:r>
          </a:p>
        </p:txBody>
      </p:sp>
      <p:sp>
        <p:nvSpPr>
          <p:cNvPr id="12" name="Schoolnaam">
            <a:extLst>
              <a:ext uri="{FF2B5EF4-FFF2-40B4-BE49-F238E27FC236}">
                <a16:creationId xmlns:a16="http://schemas.microsoft.com/office/drawing/2014/main" id="{020DFB18-8400-3A6A-1B45-156A4F3F11DA}"/>
              </a:ext>
            </a:extLst>
          </p:cNvPr>
          <p:cNvSpPr>
            <a:spLocks noGrp="1"/>
          </p:cNvSpPr>
          <p:nvPr>
            <p:ph type="body" sz="quarter" idx="10" hasCustomPrompt="1"/>
          </p:nvPr>
        </p:nvSpPr>
        <p:spPr>
          <a:xfrm>
            <a:off x="693419" y="4006079"/>
            <a:ext cx="7573126" cy="914400"/>
          </a:xfrm>
          <a:prstGeom prst="rect">
            <a:avLst/>
          </a:prstGeom>
        </p:spPr>
        <p:txBody>
          <a:bodyPr anchor="ctr"/>
          <a:lstStyle>
            <a:lvl1pPr marL="0" indent="0">
              <a:buNone/>
              <a:defRPr sz="24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a:t>Schoolnaam</a:t>
            </a:r>
            <a:endParaRPr lang="nl-NL" dirty="0"/>
          </a:p>
        </p:txBody>
      </p:sp>
    </p:spTree>
    <p:extLst>
      <p:ext uri="{BB962C8B-B14F-4D97-AF65-F5344CB8AC3E}">
        <p14:creationId xmlns:p14="http://schemas.microsoft.com/office/powerpoint/2010/main" val="379183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cohol OKO">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B6BF3C13-0B8D-B876-CA99-4EB8EDF38894}"/>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 OKO</a:t>
            </a:r>
          </a:p>
        </p:txBody>
      </p:sp>
      <p:sp>
        <p:nvSpPr>
          <p:cNvPr id="4" name="Rectangle 16">
            <a:extLst>
              <a:ext uri="{FF2B5EF4-FFF2-40B4-BE49-F238E27FC236}">
                <a16:creationId xmlns:a16="http://schemas.microsoft.com/office/drawing/2014/main" id="{D34995F2-B332-2C63-237F-A0C7A76A7CCC}"/>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5" name="Rechte verbindingslijn 4" hidden="1">
            <a:extLst>
              <a:ext uri="{FF2B5EF4-FFF2-40B4-BE49-F238E27FC236}">
                <a16:creationId xmlns:a16="http://schemas.microsoft.com/office/drawing/2014/main" id="{E6F10E86-F4AA-7D51-DC84-DE243B8AEC8B}"/>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Rechte verbindingslijn 5">
            <a:extLst>
              <a:ext uri="{FF2B5EF4-FFF2-40B4-BE49-F238E27FC236}">
                <a16:creationId xmlns:a16="http://schemas.microsoft.com/office/drawing/2014/main" id="{1756F319-74DF-A9A8-A237-D888CD76F1B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hoek 6" hidden="1">
            <a:extLst>
              <a:ext uri="{FF2B5EF4-FFF2-40B4-BE49-F238E27FC236}">
                <a16:creationId xmlns:a16="http://schemas.microsoft.com/office/drawing/2014/main" id="{F0CACEFD-2912-1558-C592-441FE65291F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BC9659CF-F321-E5FE-84DC-58878DBD6E0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EECD570F-3436-CD09-34BB-4D836599E67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Grafiek alcohol kopen">
            <a:extLst>
              <a:ext uri="{FF2B5EF4-FFF2-40B4-BE49-F238E27FC236}">
                <a16:creationId xmlns:a16="http://schemas.microsoft.com/office/drawing/2014/main" id="{D20EC947-3C86-DA80-4BD4-31DAF91090C6}"/>
              </a:ext>
            </a:extLst>
          </p:cNvPr>
          <p:cNvSpPr>
            <a:spLocks noGrp="1"/>
          </p:cNvSpPr>
          <p:nvPr>
            <p:ph type="chart" sz="quarter" idx="15"/>
          </p:nvPr>
        </p:nvSpPr>
        <p:spPr>
          <a:xfrm>
            <a:off x="8278781" y="4024419"/>
            <a:ext cx="3456000" cy="2376000"/>
          </a:xfrm>
          <a:prstGeom prst="rect">
            <a:avLst/>
          </a:prstGeom>
        </p:spPr>
        <p:txBody>
          <a:bodyPr/>
          <a:lstStyle>
            <a:lvl1pPr marL="0" indent="0">
              <a:buNone/>
              <a:defRPr/>
            </a:lvl1pPr>
          </a:lstStyle>
          <a:p>
            <a:endParaRPr lang="nl-NL" dirty="0"/>
          </a:p>
        </p:txBody>
      </p:sp>
      <p:sp>
        <p:nvSpPr>
          <p:cNvPr id="9" name="Grafiek alcohol locatie">
            <a:extLst>
              <a:ext uri="{FF2B5EF4-FFF2-40B4-BE49-F238E27FC236}">
                <a16:creationId xmlns:a16="http://schemas.microsoft.com/office/drawing/2014/main" id="{D49DC992-DF28-3243-BCAF-54A3259D705E}"/>
              </a:ext>
            </a:extLst>
          </p:cNvPr>
          <p:cNvSpPr>
            <a:spLocks noGrp="1"/>
          </p:cNvSpPr>
          <p:nvPr>
            <p:ph type="chart" sz="quarter" idx="14"/>
          </p:nvPr>
        </p:nvSpPr>
        <p:spPr>
          <a:xfrm>
            <a:off x="8278781" y="1535488"/>
            <a:ext cx="3456000" cy="2376000"/>
          </a:xfrm>
          <a:prstGeom prst="rect">
            <a:avLst/>
          </a:prstGeom>
        </p:spPr>
        <p:txBody>
          <a:bodyPr/>
          <a:lstStyle>
            <a:lvl1pPr marL="0" indent="0">
              <a:buNone/>
              <a:defRPr/>
            </a:lvl1pPr>
          </a:lstStyle>
          <a:p>
            <a:endParaRPr lang="nl-NL" dirty="0"/>
          </a:p>
        </p:txBody>
      </p:sp>
      <p:sp>
        <p:nvSpPr>
          <p:cNvPr id="12" name="Grafiek alcohol vrienden">
            <a:extLst>
              <a:ext uri="{FF2B5EF4-FFF2-40B4-BE49-F238E27FC236}">
                <a16:creationId xmlns:a16="http://schemas.microsoft.com/office/drawing/2014/main" id="{09B3F5E6-6B26-6BC7-1251-2C198289419C}"/>
              </a:ext>
            </a:extLst>
          </p:cNvPr>
          <p:cNvSpPr>
            <a:spLocks noGrp="1"/>
          </p:cNvSpPr>
          <p:nvPr>
            <p:ph type="chart" sz="quarter" idx="16"/>
          </p:nvPr>
        </p:nvSpPr>
        <p:spPr>
          <a:xfrm>
            <a:off x="455538" y="4024419"/>
            <a:ext cx="7370862" cy="2376000"/>
          </a:xfrm>
          <a:prstGeom prst="rect">
            <a:avLst/>
          </a:prstGeom>
        </p:spPr>
        <p:txBody>
          <a:bodyPr/>
          <a:lstStyle>
            <a:lvl1pPr marL="0" indent="0">
              <a:buNone/>
              <a:defRPr/>
            </a:lvl1pPr>
          </a:lstStyle>
          <a:p>
            <a:endParaRPr lang="nl-NL" dirty="0"/>
          </a:p>
        </p:txBody>
      </p:sp>
      <p:sp>
        <p:nvSpPr>
          <p:cNvPr id="10" name="Grafiek mening ouders">
            <a:extLst>
              <a:ext uri="{FF2B5EF4-FFF2-40B4-BE49-F238E27FC236}">
                <a16:creationId xmlns:a16="http://schemas.microsoft.com/office/drawing/2014/main" id="{C29E5EF3-0767-8049-6E8E-38558D31AE9D}"/>
              </a:ext>
            </a:extLst>
          </p:cNvPr>
          <p:cNvSpPr>
            <a:spLocks noGrp="1"/>
          </p:cNvSpPr>
          <p:nvPr>
            <p:ph type="chart" sz="quarter" idx="17"/>
          </p:nvPr>
        </p:nvSpPr>
        <p:spPr>
          <a:xfrm>
            <a:off x="455538" y="1531526"/>
            <a:ext cx="7370862"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32589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ken en drugs">
    <p:spTree>
      <p:nvGrpSpPr>
        <p:cNvPr id="1" name=""/>
        <p:cNvGrpSpPr/>
        <p:nvPr/>
      </p:nvGrpSpPr>
      <p:grpSpPr>
        <a:xfrm>
          <a:off x="0" y="0"/>
          <a:ext cx="0" cy="0"/>
          <a:chOff x="0" y="0"/>
          <a:chExt cx="0" cy="0"/>
        </a:xfrm>
      </p:grpSpPr>
      <p:sp>
        <p:nvSpPr>
          <p:cNvPr id="19" name="Middenvlak" hidden="1">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hidden="1">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4365600" y="4906329"/>
            <a:ext cx="3456000" cy="261610"/>
          </a:xfrm>
          <a:prstGeom prst="rect">
            <a:avLst/>
          </a:prstGeom>
          <a:noFill/>
        </p:spPr>
        <p:txBody>
          <a:bodyPr wrap="square">
            <a:spAutoFit/>
          </a:bodyPr>
          <a:lstStyle/>
          <a:p>
            <a:pPr algn="ctr"/>
            <a:r>
              <a:rPr lang="nl-NL" sz="1100" b="1" dirty="0">
                <a:solidFill>
                  <a:srgbClr val="009898"/>
                </a:solidFill>
                <a:latin typeface="Century Gothic" panose="020B0502020202020204" pitchFamily="34" charset="0"/>
                <a:cs typeface="Arial" panose="020B0604020202020204" pitchFamily="34" charset="0"/>
              </a:rPr>
              <a:t>vapet minimaal wekelijks</a:t>
            </a:r>
          </a:p>
        </p:txBody>
      </p:sp>
      <p:sp>
        <p:nvSpPr>
          <p:cNvPr id="21" name="Tekstvak 20">
            <a:extLst>
              <a:ext uri="{FF2B5EF4-FFF2-40B4-BE49-F238E27FC236}">
                <a16:creationId xmlns:a16="http://schemas.microsoft.com/office/drawing/2014/main" id="{2E750E47-DA83-6F0C-AEA2-9DAC1FC64330}"/>
              </a:ext>
            </a:extLst>
          </p:cNvPr>
          <p:cNvSpPr txBox="1"/>
          <p:nvPr userDrawn="1"/>
        </p:nvSpPr>
        <p:spPr>
          <a:xfrm>
            <a:off x="455577" y="1519200"/>
            <a:ext cx="3454374" cy="2677656"/>
          </a:xfrm>
          <a:prstGeom prst="rect">
            <a:avLst/>
          </a:prstGeom>
          <a:noFill/>
        </p:spPr>
        <p:txBody>
          <a:bodyPr wrap="square">
            <a:spAutoFit/>
          </a:bodyPr>
          <a:lstStyle/>
          <a:p>
            <a:r>
              <a:rPr lang="nl-NL" sz="1050" dirty="0">
                <a:solidFill>
                  <a:schemeClr val="tx1"/>
                </a:solidFill>
                <a:latin typeface="Century Gothic" panose="020B0502020202020204" pitchFamily="34" charset="0"/>
              </a:rPr>
              <a:t>Roken is veruit de belangrijkste leefstijlfactor waardoor mensen ziek worden of komen te overlijden (</a:t>
            </a:r>
            <a:r>
              <a:rPr lang="nl-NL" sz="1050" dirty="0">
                <a:solidFill>
                  <a:schemeClr val="tx1"/>
                </a:solidFill>
                <a:latin typeface="Century Gothic" panose="020B0502020202020204" pitchFamily="34" charset="0"/>
                <a:hlinkClick r:id="rId2"/>
              </a:rPr>
              <a:t>RIVM</a:t>
            </a:r>
            <a:r>
              <a:rPr lang="nl-NL" sz="1050" dirty="0">
                <a:solidFill>
                  <a:schemeClr val="tx1"/>
                </a:solidFill>
                <a:latin typeface="Century Gothic" panose="020B0502020202020204" pitchFamily="34" charset="0"/>
              </a:rPr>
              <a:t>). Als je op jonge leeftijd begint met roken, is de verslaving vaak sterker en is de kans op succesvol stoppen kleiner dan wanneer je op latere leeftijd begint met roken. Daarom is het belangrijk om samen te werken aan een rookvrije generatie.</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deze als minder ongezond dan de gewone sigaret wordt beschouwd bevat ook de e-sigaret (</a:t>
            </a:r>
            <a:r>
              <a:rPr lang="nl-NL" sz="1050" dirty="0" err="1">
                <a:solidFill>
                  <a:schemeClr val="tx1"/>
                </a:solidFill>
                <a:latin typeface="Century Gothic" panose="020B0502020202020204" pitchFamily="34" charset="0"/>
              </a:rPr>
              <a:t>vape</a:t>
            </a:r>
            <a:r>
              <a:rPr lang="nl-NL" sz="1050" dirty="0">
                <a:solidFill>
                  <a:schemeClr val="tx1"/>
                </a:solidFill>
                <a:latin typeface="Century Gothic" panose="020B0502020202020204" pitchFamily="34" charset="0"/>
              </a:rPr>
              <a:t>) veel schadelijke en verslavende stoffen. Deze nieuwe vorm van roken is sterk in opkomst, en vapen komt onder jongeren inmiddels vaker voor dan het roken van sigaretten.</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4365600" y="6139190"/>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5" name="Tekstvak 4">
            <a:extLst>
              <a:ext uri="{FF2B5EF4-FFF2-40B4-BE49-F238E27FC236}">
                <a16:creationId xmlns:a16="http://schemas.microsoft.com/office/drawing/2014/main" id="{5DD3849D-4ACB-AF9F-6D11-FAC4BA09AEDB}"/>
              </a:ext>
            </a:extLst>
          </p:cNvPr>
          <p:cNvSpPr txBox="1"/>
          <p:nvPr userDrawn="1"/>
        </p:nvSpPr>
        <p:spPr>
          <a:xfrm>
            <a:off x="4491157" y="43130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6" name="Tekstvak 5">
            <a:extLst>
              <a:ext uri="{FF2B5EF4-FFF2-40B4-BE49-F238E27FC236}">
                <a16:creationId xmlns:a16="http://schemas.microsoft.com/office/drawing/2014/main" id="{7430BD16-6F54-CC77-30F1-56FB604EF4CA}"/>
              </a:ext>
            </a:extLst>
          </p:cNvPr>
          <p:cNvSpPr txBox="1"/>
          <p:nvPr userDrawn="1"/>
        </p:nvSpPr>
        <p:spPr>
          <a:xfrm>
            <a:off x="7059000" y="431258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4734BB12-3CF1-4593-D74F-92815403DEC1}"/>
              </a:ext>
            </a:extLst>
          </p:cNvPr>
          <p:cNvSpPr txBox="1"/>
          <p:nvPr userDrawn="1"/>
        </p:nvSpPr>
        <p:spPr>
          <a:xfrm>
            <a:off x="4492870" y="5542453"/>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990479F9-45F0-054A-AED5-A20642778FF9}"/>
              </a:ext>
            </a:extLst>
          </p:cNvPr>
          <p:cNvSpPr txBox="1"/>
          <p:nvPr userDrawn="1"/>
        </p:nvSpPr>
        <p:spPr>
          <a:xfrm>
            <a:off x="7051131" y="5542453"/>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0B0064D4-86A9-7E89-D86F-62FA5684ABBD}"/>
              </a:ext>
            </a:extLst>
          </p:cNvPr>
          <p:cNvSpPr txBox="1"/>
          <p:nvPr userDrawn="1"/>
        </p:nvSpPr>
        <p:spPr>
          <a:xfrm>
            <a:off x="462020" y="4822655"/>
            <a:ext cx="3454374" cy="738664"/>
          </a:xfrm>
          <a:prstGeom prst="rect">
            <a:avLst/>
          </a:prstGeom>
          <a:noFill/>
        </p:spPr>
        <p:txBody>
          <a:bodyPr wrap="square">
            <a:spAutoFit/>
          </a:bodyPr>
          <a:lstStyle/>
          <a:p>
            <a:r>
              <a:rPr lang="nl-NL" sz="1050" dirty="0">
                <a:solidFill>
                  <a:schemeClr val="tx1"/>
                </a:solidFill>
                <a:latin typeface="Century Gothic" panose="020B0502020202020204" pitchFamily="34" charset="0"/>
              </a:rPr>
              <a:t>Hoewel roken, vapen en wiet of hasj gebruik vooral voorkomen in klas 4 zien we dit ook al in klas 2. Vapen komt iets vaker voor bij meisjes, terwijl jongens vaker wiet of hasj hebben gebruikt.</a:t>
            </a:r>
            <a:endParaRPr lang="nl-NL" sz="2800" dirty="0"/>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3" name="Percentage softdrugs regio">
            <a:extLst>
              <a:ext uri="{FF2B5EF4-FFF2-40B4-BE49-F238E27FC236}">
                <a16:creationId xmlns:a16="http://schemas.microsoft.com/office/drawing/2014/main" id="{FB8BE225-40BC-86C0-D54C-FA42A61FDFC5}"/>
              </a:ext>
            </a:extLst>
          </p:cNvPr>
          <p:cNvSpPr>
            <a:spLocks noGrp="1"/>
          </p:cNvSpPr>
          <p:nvPr>
            <p:ph type="body" sz="quarter" idx="22" hasCustomPrompt="1"/>
          </p:nvPr>
        </p:nvSpPr>
        <p:spPr>
          <a:xfrm>
            <a:off x="6220800" y="525664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5140800" y="525664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 name="Percentage vapen regio">
            <a:extLst>
              <a:ext uri="{FF2B5EF4-FFF2-40B4-BE49-F238E27FC236}">
                <a16:creationId xmlns:a16="http://schemas.microsoft.com/office/drawing/2014/main" id="{F993E4B6-336C-D6E9-8D25-77DC9549008A}"/>
              </a:ext>
            </a:extLst>
          </p:cNvPr>
          <p:cNvSpPr>
            <a:spLocks noGrp="1"/>
          </p:cNvSpPr>
          <p:nvPr>
            <p:ph type="body" sz="quarter" idx="21" hasCustomPrompt="1"/>
          </p:nvPr>
        </p:nvSpPr>
        <p:spPr>
          <a:xfrm>
            <a:off x="6220800" y="40248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v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5140800" y="402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roken">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16" name="Tekst wiet of hasj">
            <a:extLst>
              <a:ext uri="{FF2B5EF4-FFF2-40B4-BE49-F238E27FC236}">
                <a16:creationId xmlns:a16="http://schemas.microsoft.com/office/drawing/2014/main" id="{8F420DF3-08AB-13DE-256A-E3019FFD42A6}"/>
              </a:ext>
            </a:extLst>
          </p:cNvPr>
          <p:cNvSpPr>
            <a:spLocks noGrp="1"/>
          </p:cNvSpPr>
          <p:nvPr>
            <p:ph type="body" sz="quarter" idx="23" hasCustomPrompt="1"/>
          </p:nvPr>
        </p:nvSpPr>
        <p:spPr>
          <a:xfrm>
            <a:off x="458751" y="4196856"/>
            <a:ext cx="3456000" cy="625799"/>
          </a:xfrm>
          <a:prstGeom prst="rect">
            <a:avLst/>
          </a:prstGeom>
        </p:spPr>
        <p:txBody>
          <a:bodyPr/>
          <a:lstStyle>
            <a:lvl1pPr marL="0" indent="0">
              <a:buFont typeface="Arial" panose="020B0604020202020204" pitchFamily="34" charset="0"/>
              <a:buNone/>
              <a:defRPr sz="1050">
                <a:latin typeface="Century Gothic" panose="020B0502020202020204" pitchFamily="34" charset="0"/>
              </a:defRPr>
            </a:lvl1pPr>
            <a:lvl2pPr marL="669543" indent="0">
              <a:buNone/>
              <a:defRPr sz="1050">
                <a:latin typeface="Century Gothic" panose="020B0502020202020204" pitchFamily="34" charset="0"/>
              </a:defRPr>
            </a:lvl2pPr>
            <a:lvl3pPr marL="1339089" indent="0">
              <a:buNone/>
              <a:defRPr sz="1050">
                <a:latin typeface="Century Gothic" panose="020B0502020202020204" pitchFamily="34" charset="0"/>
              </a:defRPr>
            </a:lvl3pPr>
            <a:lvl4pPr marL="2008634" indent="0">
              <a:buNone/>
              <a:defRPr sz="1050">
                <a:latin typeface="Century Gothic" panose="020B0502020202020204" pitchFamily="34" charset="0"/>
              </a:defRPr>
            </a:lvl4pPr>
            <a:lvl5pPr marL="2678177" indent="0">
              <a:buNone/>
              <a:defRPr sz="1050">
                <a:latin typeface="Century Gothic" panose="020B0502020202020204" pitchFamily="34" charset="0"/>
              </a:defRPr>
            </a:lvl5pPr>
          </a:lstStyle>
          <a:p>
            <a:r>
              <a:rPr lang="nl-NL" sz="1050" dirty="0">
                <a:solidFill>
                  <a:schemeClr val="tx1"/>
                </a:solidFill>
                <a:highlight>
                  <a:srgbClr val="FFFF00"/>
                </a:highlight>
                <a:latin typeface="Century Gothic" panose="020B0502020202020204" pitchFamily="34" charset="0"/>
              </a:rPr>
              <a:t>xx% </a:t>
            </a:r>
            <a:r>
              <a:rPr lang="nl-NL" sz="1050" dirty="0">
                <a:solidFill>
                  <a:schemeClr val="tx1"/>
                </a:solidFill>
                <a:latin typeface="Century Gothic" panose="020B0502020202020204" pitchFamily="34" charset="0"/>
              </a:rPr>
              <a:t>van de jongeren op uw school heeft ooit wiet of hasj gebruikt. Het percentage dat in de laatste 4 weken wiet of hasj gebruikt heeft is </a:t>
            </a:r>
            <a:r>
              <a:rPr lang="nl-NL" sz="1050" dirty="0">
                <a:solidFill>
                  <a:schemeClr val="tx1"/>
                </a:solidFill>
                <a:highlight>
                  <a:srgbClr val="FFFF00"/>
                </a:highlight>
                <a:latin typeface="Century Gothic" panose="020B0502020202020204" pitchFamily="34" charset="0"/>
              </a:rPr>
              <a:t>xx%</a:t>
            </a:r>
            <a:r>
              <a:rPr lang="nl-NL" sz="1050" dirty="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352518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ken en drugs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 OKO</a:t>
            </a:r>
          </a:p>
        </p:txBody>
      </p:sp>
      <p:sp>
        <p:nvSpPr>
          <p:cNvPr id="29" name="TextBox 1">
            <a:extLst>
              <a:ext uri="{FF2B5EF4-FFF2-40B4-BE49-F238E27FC236}">
                <a16:creationId xmlns:a16="http://schemas.microsoft.com/office/drawing/2014/main" id="{53E102FC-C8A3-1503-184A-01123A6EBF14}"/>
              </a:ext>
            </a:extLst>
          </p:cNvPr>
          <p:cNvSpPr txBox="1"/>
          <p:nvPr userDrawn="1"/>
        </p:nvSpPr>
        <p:spPr>
          <a:xfrm>
            <a:off x="4365601" y="1519200"/>
            <a:ext cx="3456000" cy="18697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Groepsdruk speelt een rol bij het middelengebruik van jongeren. Als er in hun omgeving, door bijvoorbeeld vrienden of vriendinnen, wordt gerookt of andere middelen worden gebruikt, dan is de kans groter dat een jongere zelf ook rookt. De grafiek hieronder en de grafieken aan de rechterkant van de pagina tonen hoeveel procent van de jongeren die roken aangeven dat vrienden of vriendinnen middelengebruiken.</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i="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 </a:t>
            </a:r>
          </a:p>
        </p:txBody>
      </p:sp>
      <p:sp>
        <p:nvSpPr>
          <p:cNvPr id="23" name="Combi middelen vrienden gender">
            <a:extLst>
              <a:ext uri="{FF2B5EF4-FFF2-40B4-BE49-F238E27FC236}">
                <a16:creationId xmlns:a16="http://schemas.microsoft.com/office/drawing/2014/main" id="{1FE0CE95-771D-6329-13D7-4274CF8DC460}"/>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5" name="Combi middelen vrienden klas">
            <a:extLst>
              <a:ext uri="{FF2B5EF4-FFF2-40B4-BE49-F238E27FC236}">
                <a16:creationId xmlns:a16="http://schemas.microsoft.com/office/drawing/2014/main" id="{3233C6A0-A902-4E6C-3580-649181F4C736}"/>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7" name="Grafiek vrienden roken">
            <a:extLst>
              <a:ext uri="{FF2B5EF4-FFF2-40B4-BE49-F238E27FC236}">
                <a16:creationId xmlns:a16="http://schemas.microsoft.com/office/drawing/2014/main" id="{5813FBF6-5559-C823-1EF4-7FD090AFAD69}"/>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6" name="Grafiek andere drugs">
            <a:extLst>
              <a:ext uri="{FF2B5EF4-FFF2-40B4-BE49-F238E27FC236}">
                <a16:creationId xmlns:a16="http://schemas.microsoft.com/office/drawing/2014/main" id="{BF6DE00D-8866-40CC-79DD-BC5F7DEEF767}"/>
              </a:ext>
            </a:extLst>
          </p:cNvPr>
          <p:cNvSpPr>
            <a:spLocks noGrp="1"/>
          </p:cNvSpPr>
          <p:nvPr>
            <p:ph type="chart" sz="quarter" idx="14"/>
          </p:nvPr>
        </p:nvSpPr>
        <p:spPr>
          <a:xfrm>
            <a:off x="455538"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06168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schermende factoren">
    <p:spTree>
      <p:nvGrpSpPr>
        <p:cNvPr id="1" name=""/>
        <p:cNvGrpSpPr/>
        <p:nvPr/>
      </p:nvGrpSpPr>
      <p:grpSpPr>
        <a:xfrm>
          <a:off x="0" y="0"/>
          <a:ext cx="0" cy="0"/>
          <a:chOff x="0" y="0"/>
          <a:chExt cx="0" cy="0"/>
        </a:xfrm>
      </p:grpSpPr>
      <p:cxnSp>
        <p:nvCxnSpPr>
          <p:cNvPr id="6" name="Rechter scheidingslijn">
            <a:extLst>
              <a:ext uri="{FF2B5EF4-FFF2-40B4-BE49-F238E27FC236}">
                <a16:creationId xmlns:a16="http://schemas.microsoft.com/office/drawing/2014/main" id="{7DC6EEF1-E10D-4A9D-BAAB-B80128CFA9A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Linker scheidingslijn">
            <a:extLst>
              <a:ext uri="{FF2B5EF4-FFF2-40B4-BE49-F238E27FC236}">
                <a16:creationId xmlns:a16="http://schemas.microsoft.com/office/drawing/2014/main" id="{5D2F1186-7B59-72A8-4592-0DFDF921B9C6}"/>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2AB83298-1132-DCAE-0651-FFCF6A6BBED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C49D12F7-13AF-A61C-E6A3-0B8A65611D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966327DC-A2CA-F917-57C8-2311909BFC4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Driehoek">
            <a:extLst>
              <a:ext uri="{FF2B5EF4-FFF2-40B4-BE49-F238E27FC236}">
                <a16:creationId xmlns:a16="http://schemas.microsoft.com/office/drawing/2014/main" id="{586A169A-7A17-2F3F-B192-FACC840B995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0" name="Titelblok">
            <a:extLst>
              <a:ext uri="{FF2B5EF4-FFF2-40B4-BE49-F238E27FC236}">
                <a16:creationId xmlns:a16="http://schemas.microsoft.com/office/drawing/2014/main" id="{09DB097E-8577-1284-CB7B-3627CC87E0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6. Beschermende factoren en vertrouwen</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5205387" y="1721265"/>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herstelt snel na een moeilijke periode</a:t>
            </a:r>
          </a:p>
        </p:txBody>
      </p:sp>
      <p:sp>
        <p:nvSpPr>
          <p:cNvPr id="3" name="Tekstvak 2">
            <a:extLst>
              <a:ext uri="{FF2B5EF4-FFF2-40B4-BE49-F238E27FC236}">
                <a16:creationId xmlns:a16="http://schemas.microsoft.com/office/drawing/2014/main" id="{DBB94449-5BD6-0E92-A1D1-7AB05F3ABB97}"/>
              </a:ext>
            </a:extLst>
          </p:cNvPr>
          <p:cNvSpPr txBox="1"/>
          <p:nvPr userDrawn="1"/>
        </p:nvSpPr>
        <p:spPr>
          <a:xfrm>
            <a:off x="5205387" y="30706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vindt het niet moeilijk om stressvolle gebeurtenissen te doorstaan</a:t>
            </a:r>
          </a:p>
        </p:txBody>
      </p:sp>
      <p:sp>
        <p:nvSpPr>
          <p:cNvPr id="27" name="Tekstvak 26">
            <a:extLst>
              <a:ext uri="{FF2B5EF4-FFF2-40B4-BE49-F238E27FC236}">
                <a16:creationId xmlns:a16="http://schemas.microsoft.com/office/drawing/2014/main" id="{A5CC8173-9B87-A08D-E980-4D3A1FADF5A9}"/>
              </a:ext>
            </a:extLst>
          </p:cNvPr>
          <p:cNvSpPr txBox="1"/>
          <p:nvPr userDrawn="1"/>
        </p:nvSpPr>
        <p:spPr>
          <a:xfrm>
            <a:off x="5205387" y="4503095"/>
            <a:ext cx="2615977" cy="261610"/>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kan goed voor zichzelf opkomen</a:t>
            </a:r>
          </a:p>
        </p:txBody>
      </p:sp>
      <p:sp>
        <p:nvSpPr>
          <p:cNvPr id="28" name="Tekstvak 27">
            <a:extLst>
              <a:ext uri="{FF2B5EF4-FFF2-40B4-BE49-F238E27FC236}">
                <a16:creationId xmlns:a16="http://schemas.microsoft.com/office/drawing/2014/main" id="{598C2014-A440-5456-43F2-9486CC91FA5A}"/>
              </a:ext>
            </a:extLst>
          </p:cNvPr>
          <p:cNvSpPr txBox="1"/>
          <p:nvPr userDrawn="1"/>
        </p:nvSpPr>
        <p:spPr>
          <a:xfrm>
            <a:off x="5205387" y="57662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kan bij iemand terecht als hij/zij ergens mee zit</a:t>
            </a:r>
          </a:p>
        </p:txBody>
      </p:sp>
      <p:sp>
        <p:nvSpPr>
          <p:cNvPr id="29" name="TextBox 1">
            <a:extLst>
              <a:ext uri="{FF2B5EF4-FFF2-40B4-BE49-F238E27FC236}">
                <a16:creationId xmlns:a16="http://schemas.microsoft.com/office/drawing/2014/main" id="{665FFA3C-9688-3102-AB45-7828DF662A5A}"/>
              </a:ext>
            </a:extLst>
          </p:cNvPr>
          <p:cNvSpPr txBox="1"/>
          <p:nvPr userDrawn="1"/>
        </p:nvSpPr>
        <p:spPr>
          <a:xfrm>
            <a:off x="457218" y="1519200"/>
            <a:ext cx="3456000"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l"/>
            <a:r>
              <a:rPr lang="nl-NL" sz="1050" b="0" dirty="0">
                <a:latin typeface="Century Gothic" panose="020B0502020202020204" pitchFamily="34" charset="0"/>
                <a:cs typeface="Arial" panose="020B0604020202020204" pitchFamily="34" charset="0"/>
              </a:rPr>
              <a:t>Hoe jongeren met uitdagingen als stress, ingrijpende gebeurtenissen en groepsdruk omgaan wordt mede bepaald door hun veerkracht en weerbaarheid. Jongens rapporteren over het algemeen dat zij sneller herstellen, makkelijker stressvolle gebeurtenissen doorstaan en beter voor zichzelf kunnen opkomen dan meisjes.</a:t>
            </a:r>
          </a:p>
        </p:txBody>
      </p:sp>
      <p:sp>
        <p:nvSpPr>
          <p:cNvPr id="21" name="Stapelgrafiek vertrouwen">
            <a:extLst>
              <a:ext uri="{FF2B5EF4-FFF2-40B4-BE49-F238E27FC236}">
                <a16:creationId xmlns:a16="http://schemas.microsoft.com/office/drawing/2014/main" id="{A1DFC9B8-E1E8-33C7-87FC-C3F346814DBD}"/>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3" name="Combi veerkracht gender">
            <a:extLst>
              <a:ext uri="{FF2B5EF4-FFF2-40B4-BE49-F238E27FC236}">
                <a16:creationId xmlns:a16="http://schemas.microsoft.com/office/drawing/2014/main" id="{14582CEC-4D12-FA6E-3C61-CC5836BB026E}"/>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6" name="Percentage iemand terecht">
            <a:extLst>
              <a:ext uri="{FF2B5EF4-FFF2-40B4-BE49-F238E27FC236}">
                <a16:creationId xmlns:a16="http://schemas.microsoft.com/office/drawing/2014/main" id="{328E56B4-6226-AF25-E071-43C93EFB16C0}"/>
              </a:ext>
            </a:extLst>
          </p:cNvPr>
          <p:cNvSpPr>
            <a:spLocks noGrp="1"/>
          </p:cNvSpPr>
          <p:nvPr>
            <p:ph type="body" sz="quarter" idx="23" hasCustomPrompt="1"/>
          </p:nvPr>
        </p:nvSpPr>
        <p:spPr>
          <a:xfrm>
            <a:off x="4367188" y="5562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opkomen">
            <a:extLst>
              <a:ext uri="{FF2B5EF4-FFF2-40B4-BE49-F238E27FC236}">
                <a16:creationId xmlns:a16="http://schemas.microsoft.com/office/drawing/2014/main" id="{2C1FF96D-C9DF-9B2F-072C-FCB4861BDE1B}"/>
              </a:ext>
            </a:extLst>
          </p:cNvPr>
          <p:cNvSpPr>
            <a:spLocks noGrp="1"/>
          </p:cNvSpPr>
          <p:nvPr>
            <p:ph type="body" sz="quarter" idx="22" hasCustomPrompt="1"/>
          </p:nvPr>
        </p:nvSpPr>
        <p:spPr>
          <a:xfrm>
            <a:off x="4369049" y="421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4" name="Percentage stress doorstaan">
            <a:extLst>
              <a:ext uri="{FF2B5EF4-FFF2-40B4-BE49-F238E27FC236}">
                <a16:creationId xmlns:a16="http://schemas.microsoft.com/office/drawing/2014/main" id="{90719C87-AD08-2C55-B688-CD3815C29D24}"/>
              </a:ext>
            </a:extLst>
          </p:cNvPr>
          <p:cNvSpPr>
            <a:spLocks noGrp="1"/>
          </p:cNvSpPr>
          <p:nvPr>
            <p:ph type="body" sz="quarter" idx="18" hasCustomPrompt="1"/>
          </p:nvPr>
        </p:nvSpPr>
        <p:spPr>
          <a:xfrm>
            <a:off x="4369011" y="2867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veerkrach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43704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2" name="Grafiek bij wie terecht">
            <a:extLst>
              <a:ext uri="{FF2B5EF4-FFF2-40B4-BE49-F238E27FC236}">
                <a16:creationId xmlns:a16="http://schemas.microsoft.com/office/drawing/2014/main" id="{AEC6019B-E5C6-DD62-B766-72C2710F2BA9}"/>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
        <p:nvSpPr>
          <p:cNvPr id="12" name="Tekst niemand terecht">
            <a:extLst>
              <a:ext uri="{FF2B5EF4-FFF2-40B4-BE49-F238E27FC236}">
                <a16:creationId xmlns:a16="http://schemas.microsoft.com/office/drawing/2014/main" id="{FF946FFD-C961-3ED9-BDB1-DAA636471335}"/>
              </a:ext>
            </a:extLst>
          </p:cNvPr>
          <p:cNvSpPr>
            <a:spLocks noGrp="1"/>
          </p:cNvSpPr>
          <p:nvPr>
            <p:ph type="body" sz="quarter" idx="25" hasCustomPrompt="1"/>
          </p:nvPr>
        </p:nvSpPr>
        <p:spPr>
          <a:xfrm>
            <a:off x="456451" y="2967642"/>
            <a:ext cx="3454173" cy="897772"/>
          </a:xfrm>
          <a:prstGeom prst="rect">
            <a:avLst/>
          </a:prstGeom>
        </p:spPr>
        <p:txBody>
          <a:bodyPr/>
          <a:lstStyle>
            <a:lvl1pPr marL="0" indent="0">
              <a:buNone/>
              <a:defRPr sz="1050">
                <a:latin typeface="Century Gothic" panose="020B0502020202020204" pitchFamily="34" charset="0"/>
              </a:defRPr>
            </a:lvl1pPr>
          </a:lstStyle>
          <a:p>
            <a:pPr marL="0" lvl="0" defTabSz="839852"/>
            <a:r>
              <a:rPr lang="nl-NL" sz="1050" b="0" dirty="0">
                <a:latin typeface="Century Gothic" panose="020B0502020202020204" pitchFamily="34" charset="0"/>
                <a:cs typeface="Arial" panose="020B0604020202020204" pitchFamily="34" charset="0"/>
              </a:rPr>
              <a:t>Op uw school kan </a:t>
            </a:r>
            <a:r>
              <a:rPr lang="nl-NL" sz="1050" b="0" dirty="0">
                <a:highlight>
                  <a:srgbClr val="FFFF00"/>
                </a:highlight>
                <a:latin typeface="Century Gothic" panose="020B0502020202020204" pitchFamily="34" charset="0"/>
                <a:cs typeface="Arial" panose="020B0604020202020204" pitchFamily="34" charset="0"/>
              </a:rPr>
              <a:t>xx</a:t>
            </a:r>
            <a:r>
              <a:rPr lang="nl-NL" sz="1050" b="0" dirty="0">
                <a:latin typeface="Century Gothic" panose="020B0502020202020204" pitchFamily="34" charset="0"/>
                <a:cs typeface="Arial" panose="020B0604020202020204" pitchFamily="34" charset="0"/>
              </a:rPr>
              <a:t>% van de jongeren bij niemand terecht. Deze groep is extra kwetsbaar bij problemen. Ondanks de uitdagingen die zij in hun leven tegenkomen hebben de meeste jongeren voldoende vertrouwen in de toekomst.</a:t>
            </a:r>
          </a:p>
          <a:p>
            <a:pPr marL="0" lvl="0" defTabSz="839852"/>
            <a:endParaRPr lang="nl-NL" dirty="0"/>
          </a:p>
        </p:txBody>
      </p:sp>
    </p:spTree>
    <p:extLst>
      <p:ext uri="{BB962C8B-B14F-4D97-AF65-F5344CB8AC3E}">
        <p14:creationId xmlns:p14="http://schemas.microsoft.com/office/powerpoint/2010/main" val="1058498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sychische klachten en stress">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245CF071-6590-DA4E-C64B-BFC18D5F405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724F4902-A08F-05B3-17EF-81CE7283A039}"/>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Rechtervlak" hidden="1">
            <a:extLst>
              <a:ext uri="{FF2B5EF4-FFF2-40B4-BE49-F238E27FC236}">
                <a16:creationId xmlns:a16="http://schemas.microsoft.com/office/drawing/2014/main" id="{D78C1A8B-73DF-AF6E-F90C-42EB104A344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Middenvlak" hidden="1">
            <a:extLst>
              <a:ext uri="{FF2B5EF4-FFF2-40B4-BE49-F238E27FC236}">
                <a16:creationId xmlns:a16="http://schemas.microsoft.com/office/drawing/2014/main" id="{49DE851F-672F-E329-AC15-E63F695384E4}"/>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1E505C27-60C1-2E83-4DB9-0A169458346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7D302D26-FC56-8F85-5A57-5AFEB3AE644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C69DA126-54C2-DE08-37C0-5A6A5645FBE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7. Psychische klachten en stress</a:t>
            </a:r>
          </a:p>
        </p:txBody>
      </p:sp>
      <p:sp>
        <p:nvSpPr>
          <p:cNvPr id="23" name="Tekstvak 22">
            <a:extLst>
              <a:ext uri="{FF2B5EF4-FFF2-40B4-BE49-F238E27FC236}">
                <a16:creationId xmlns:a16="http://schemas.microsoft.com/office/drawing/2014/main" id="{57A71AE0-D2B3-1911-088D-37D42F5E7D7C}"/>
              </a:ext>
            </a:extLst>
          </p:cNvPr>
          <p:cNvSpPr txBox="1"/>
          <p:nvPr userDrawn="1"/>
        </p:nvSpPr>
        <p:spPr>
          <a:xfrm>
            <a:off x="453951" y="2135377"/>
            <a:ext cx="3456000" cy="1546577"/>
          </a:xfrm>
          <a:prstGeom prst="rect">
            <a:avLst/>
          </a:prstGeom>
          <a:noFill/>
        </p:spPr>
        <p:txBody>
          <a:bodyPr wrap="square" lIns="91440" tIns="45720" rIns="91440" bIns="45720" anchor="t">
            <a:spAutoFit/>
          </a:bodyPr>
          <a:lstStyle/>
          <a:p>
            <a:pPr algn="just"/>
            <a:r>
              <a:rPr lang="nl-NL" sz="1050" b="0" i="0" dirty="0">
                <a:effectLst/>
                <a:latin typeface="Century Gothic" panose="020B0502020202020204" pitchFamily="34" charset="0"/>
              </a:rPr>
              <a:t>Psychische klachten worden gemeten met de ‘</a:t>
            </a:r>
            <a:r>
              <a:rPr lang="nl-NL" sz="1050" b="0" i="0" dirty="0" err="1">
                <a:effectLst/>
                <a:latin typeface="Century Gothic" panose="020B0502020202020204" pitchFamily="34" charset="0"/>
              </a:rPr>
              <a:t>Mental</a:t>
            </a:r>
            <a:r>
              <a:rPr lang="nl-NL" sz="1050" b="0" i="0" dirty="0">
                <a:effectLst/>
                <a:latin typeface="Century Gothic" panose="020B0502020202020204" pitchFamily="34" charset="0"/>
              </a:rPr>
              <a:t> Health Inventory 5’ (MHI-5). Het geeft een indicatie van de psychische gezondheid, waaronder bijvoorbeeld depressieve klachten. In </a:t>
            </a:r>
          </a:p>
          <a:p>
            <a:pPr algn="just"/>
            <a:r>
              <a:rPr lang="nl-NL" sz="1050" b="0" i="0" dirty="0">
                <a:effectLst/>
                <a:latin typeface="Century Gothic" panose="020B0502020202020204" pitchFamily="34" charset="0"/>
              </a:rPr>
              <a:t>vergelijking met 2021 ervaren veel meer jongeren psychische klachten.</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Vooral meisjes hebben vaker psychische klachten en ervaren vaker stress dan jongens.</a:t>
            </a:r>
          </a:p>
        </p:txBody>
      </p:sp>
      <p:sp>
        <p:nvSpPr>
          <p:cNvPr id="2" name="Combi psychische klachten">
            <a:extLst>
              <a:ext uri="{FF2B5EF4-FFF2-40B4-BE49-F238E27FC236}">
                <a16:creationId xmlns:a16="http://schemas.microsoft.com/office/drawing/2014/main" id="{25C2D777-4584-BC5C-1B99-7AE13539C0F1}"/>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6" name="Trendgrafiek psychische klachten">
            <a:extLst>
              <a:ext uri="{FF2B5EF4-FFF2-40B4-BE49-F238E27FC236}">
                <a16:creationId xmlns:a16="http://schemas.microsoft.com/office/drawing/2014/main" id="{68CBF841-FAF0-2946-073C-8823C059A383}"/>
              </a:ext>
            </a:extLst>
          </p:cNvPr>
          <p:cNvSpPr>
            <a:spLocks noGrp="1"/>
          </p:cNvSpPr>
          <p:nvPr>
            <p:ph type="chart" sz="quarter" idx="17"/>
          </p:nvPr>
        </p:nvSpPr>
        <p:spPr>
          <a:xfrm>
            <a:off x="8280407" y="1519200"/>
            <a:ext cx="3456000" cy="2376000"/>
          </a:xfrm>
          <a:prstGeom prst="rect">
            <a:avLst/>
          </a:prstGeom>
        </p:spPr>
        <p:txBody>
          <a:bodyPr/>
          <a:lstStyle>
            <a:lvl1pPr marL="0" indent="0">
              <a:buNone/>
              <a:defRPr/>
            </a:lvl1pPr>
          </a:lstStyle>
          <a:p>
            <a:endParaRPr lang="nl-NL"/>
          </a:p>
        </p:txBody>
      </p:sp>
      <p:sp>
        <p:nvSpPr>
          <p:cNvPr id="7" name="Grafiek stress bronnen">
            <a:extLst>
              <a:ext uri="{FF2B5EF4-FFF2-40B4-BE49-F238E27FC236}">
                <a16:creationId xmlns:a16="http://schemas.microsoft.com/office/drawing/2014/main" id="{2C2BB3DA-26DB-4569-08A0-83B107D9395F}"/>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9" name="Grafiek stress">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5" name="Tekst suicide">
            <a:extLst>
              <a:ext uri="{FF2B5EF4-FFF2-40B4-BE49-F238E27FC236}">
                <a16:creationId xmlns:a16="http://schemas.microsoft.com/office/drawing/2014/main" id="{5CA38411-4039-91E9-CADF-9390964A9201}"/>
              </a:ext>
            </a:extLst>
          </p:cNvPr>
          <p:cNvSpPr>
            <a:spLocks noGrp="1"/>
          </p:cNvSpPr>
          <p:nvPr>
            <p:ph type="body" sz="quarter" idx="22" hasCustomPrompt="1"/>
          </p:nvPr>
        </p:nvSpPr>
        <p:spPr>
          <a:xfrm>
            <a:off x="453951" y="3681954"/>
            <a:ext cx="3456000" cy="928146"/>
          </a:xfrm>
          <a:prstGeom prst="rect">
            <a:avLst/>
          </a:prstGeom>
        </p:spPr>
        <p:txBody>
          <a:bodyPr/>
          <a:lstStyle>
            <a:lvl1pPr marL="0" indent="0">
              <a:buNone/>
              <a:defRPr sz="1050">
                <a:latin typeface="Century Gothic" panose="020B0502020202020204" pitchFamily="34" charset="0"/>
              </a:defRPr>
            </a:lvl1pPr>
          </a:lstStyle>
          <a:p>
            <a:pPr algn="just"/>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uit onze regio hebben er in de laatste 12 maanden vaak of heel vaak serieus over gedacht een eind te maken aan zijn/haar leven. Heeft u zorgen over een leerling, neem dan contact op met de afdeling JGZ van de GGD. </a:t>
            </a:r>
          </a:p>
          <a:p>
            <a:pPr lvl="0"/>
            <a:endParaRPr lang="nl-NL" dirty="0"/>
          </a:p>
        </p:txBody>
      </p:sp>
      <p:sp>
        <p:nvSpPr>
          <p:cNvPr id="4" name="Tekst vaak stress">
            <a:extLst>
              <a:ext uri="{FF2B5EF4-FFF2-40B4-BE49-F238E27FC236}">
                <a16:creationId xmlns:a16="http://schemas.microsoft.com/office/drawing/2014/main" id="{6736CE96-EAC8-9315-301F-C6D6F1B9778C}"/>
              </a:ext>
            </a:extLst>
          </p:cNvPr>
          <p:cNvSpPr>
            <a:spLocks noGrp="1"/>
          </p:cNvSpPr>
          <p:nvPr>
            <p:ph type="body" sz="quarter" idx="21" hasCustomPrompt="1"/>
          </p:nvPr>
        </p:nvSpPr>
        <p:spPr>
          <a:xfrm>
            <a:off x="453951" y="1514400"/>
            <a:ext cx="3456000" cy="558800"/>
          </a:xfrm>
          <a:prstGeom prst="rect">
            <a:avLst/>
          </a:prstGeom>
        </p:spPr>
        <p:txBody>
          <a:bodyPr/>
          <a:lstStyle>
            <a:lvl1pPr marL="0" indent="0">
              <a:buNone/>
              <a:defRPr sz="1050">
                <a:latin typeface="Century Gothic" panose="020B0502020202020204" pitchFamily="34" charset="0"/>
              </a:defRPr>
            </a:lvl1pPr>
          </a:lstStyle>
          <a:p>
            <a:pPr marL="0" marR="0" lvl="0" indent="0" algn="l" defTabSz="1339088" rtl="0" eaLnBrk="1" fontAlgn="auto" latinLnBrk="0" hangingPunct="1">
              <a:lnSpc>
                <a:spcPct val="100000"/>
              </a:lnSpc>
              <a:spcBef>
                <a:spcPct val="20000"/>
              </a:spcBef>
              <a:spcAft>
                <a:spcPts val="0"/>
              </a:spcAft>
              <a:buClrTx/>
              <a:buSzTx/>
              <a:buFont typeface="Arial" panose="020B0604020202020204" pitchFamily="34" charset="0"/>
              <a:buNone/>
              <a:tabLst/>
              <a:defRPr/>
            </a:pPr>
            <a:r>
              <a:rPr lang="nl-NL" sz="1050" b="0" i="0" dirty="0">
                <a:effectLst/>
                <a:latin typeface="Century Gothic" panose="020B0502020202020204" pitchFamily="34" charset="0"/>
              </a:rPr>
              <a:t>In 2023 geeft </a:t>
            </a:r>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op uw school aan zich (zeer) vaak gestrest te voelen door een of meer factoren.</a:t>
            </a:r>
          </a:p>
          <a:p>
            <a:pPr lvl="0"/>
            <a:endParaRPr lang="nl-NL" dirty="0"/>
          </a:p>
        </p:txBody>
      </p:sp>
    </p:spTree>
    <p:extLst>
      <p:ext uri="{BB962C8B-B14F-4D97-AF65-F5344CB8AC3E}">
        <p14:creationId xmlns:p14="http://schemas.microsoft.com/office/powerpoint/2010/main" val="135993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tatiedruk en eenzaamheid">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4F97693F-461B-F526-CCED-A278664FA96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078A44D-C0A8-734B-4A6C-24806594678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rvlak" hidden="1">
            <a:extLst>
              <a:ext uri="{FF2B5EF4-FFF2-40B4-BE49-F238E27FC236}">
                <a16:creationId xmlns:a16="http://schemas.microsoft.com/office/drawing/2014/main" id="{7DF4F21F-9A2B-0C9A-AC40-046A7A62D9E3}"/>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9F8E816A-05D0-856B-1613-EE66C3B2145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3DF69104-CB21-C0D5-1409-2EAEA1CAFC7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Driehoek">
            <a:extLst>
              <a:ext uri="{FF2B5EF4-FFF2-40B4-BE49-F238E27FC236}">
                <a16:creationId xmlns:a16="http://schemas.microsoft.com/office/drawing/2014/main" id="{32DBA2B7-3FC9-687E-9768-A4F7E6335C01}"/>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8" name="Titelblok">
            <a:extLst>
              <a:ext uri="{FF2B5EF4-FFF2-40B4-BE49-F238E27FC236}">
                <a16:creationId xmlns:a16="http://schemas.microsoft.com/office/drawing/2014/main" id="{FE3FA1E7-6893-8185-F976-46339581C8F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8. Prestatiedruk en eenzaamheid</a:t>
            </a:r>
          </a:p>
        </p:txBody>
      </p:sp>
      <p:sp>
        <p:nvSpPr>
          <p:cNvPr id="19" name="TextBox 1">
            <a:extLst>
              <a:ext uri="{FF2B5EF4-FFF2-40B4-BE49-F238E27FC236}">
                <a16:creationId xmlns:a16="http://schemas.microsoft.com/office/drawing/2014/main" id="{9A86CBD4-1AD7-E279-F824-02CB6FAAF01B}"/>
              </a:ext>
            </a:extLst>
          </p:cNvPr>
          <p:cNvSpPr txBox="1"/>
          <p:nvPr userDrawn="1"/>
        </p:nvSpPr>
        <p:spPr>
          <a:xfrm>
            <a:off x="457218" y="1519200"/>
            <a:ext cx="3456000" cy="235449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Jongeren ervaren steeds meer druk om te presteren. Deze druk kunnen ze zichzelf opleggen, maar kan ook door anderen opgelegd worden. Daarnaast voelen steeds meer jongeren zich eenzaam. Jongeren kunnen zich eenzaam voelen, ondanks een groot sociaal netwerk. Gevoelens van eenzaamheid kunnen onder andere voortkomen uit een negatief zelfbeeld, onbegrepen voelen, weinig sociale vaardigheden of een moeizame thuissituatie.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3" name="Combi prestatie gender">
            <a:extLst>
              <a:ext uri="{FF2B5EF4-FFF2-40B4-BE49-F238E27FC236}">
                <a16:creationId xmlns:a16="http://schemas.microsoft.com/office/drawing/2014/main" id="{4B234F3E-7548-862E-8A79-4253EFF94217}"/>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1" name="Grafiek bronnen druk">
            <a:extLst>
              <a:ext uri="{FF2B5EF4-FFF2-40B4-BE49-F238E27FC236}">
                <a16:creationId xmlns:a16="http://schemas.microsoft.com/office/drawing/2014/main" id="{1DDD0BBA-992E-954B-3133-E91AF60C80AE}"/>
              </a:ext>
            </a:extLst>
          </p:cNvPr>
          <p:cNvSpPr>
            <a:spLocks noGrp="1"/>
          </p:cNvSpPr>
          <p:nvPr>
            <p:ph type="chart" sz="quarter" idx="15"/>
          </p:nvPr>
        </p:nvSpPr>
        <p:spPr>
          <a:xfrm>
            <a:off x="8278781" y="4024800"/>
            <a:ext cx="3456000" cy="2376000"/>
          </a:xfrm>
          <a:prstGeom prst="rect">
            <a:avLst/>
          </a:prstGeom>
        </p:spPr>
        <p:txBody>
          <a:bodyPr/>
          <a:lstStyle>
            <a:lvl1pPr marL="0" indent="0">
              <a:buNone/>
              <a:defRPr/>
            </a:lvl1pPr>
          </a:lstStyle>
          <a:p>
            <a:endParaRPr lang="nl-NL" dirty="0"/>
          </a:p>
        </p:txBody>
      </p:sp>
      <p:sp>
        <p:nvSpPr>
          <p:cNvPr id="25" name="Combi liggend prestatiedruk">
            <a:extLst>
              <a:ext uri="{FF2B5EF4-FFF2-40B4-BE49-F238E27FC236}">
                <a16:creationId xmlns:a16="http://schemas.microsoft.com/office/drawing/2014/main" id="{CBFE7B03-A595-07B2-F07B-61BFD0A64FA5}"/>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2" name="Trendgrafiek eenzaamheid">
            <a:extLst>
              <a:ext uri="{FF2B5EF4-FFF2-40B4-BE49-F238E27FC236}">
                <a16:creationId xmlns:a16="http://schemas.microsoft.com/office/drawing/2014/main" id="{0215BF44-86D1-CC85-0C70-2885C5B9D015}"/>
              </a:ext>
            </a:extLst>
          </p:cNvPr>
          <p:cNvSpPr>
            <a:spLocks noGrp="1"/>
          </p:cNvSpPr>
          <p:nvPr>
            <p:ph type="chart" sz="quarter" idx="21"/>
          </p:nvPr>
        </p:nvSpPr>
        <p:spPr>
          <a:xfrm>
            <a:off x="4368870"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2479119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awijsheid">
    <p:spTree>
      <p:nvGrpSpPr>
        <p:cNvPr id="1" name=""/>
        <p:cNvGrpSpPr/>
        <p:nvPr/>
      </p:nvGrpSpPr>
      <p:grpSpPr>
        <a:xfrm>
          <a:off x="0" y="0"/>
          <a:ext cx="0" cy="0"/>
          <a:chOff x="0" y="0"/>
          <a:chExt cx="0" cy="0"/>
        </a:xfrm>
      </p:grpSpPr>
      <p:cxnSp>
        <p:nvCxnSpPr>
          <p:cNvPr id="7" name="Rechter scheidingslijn">
            <a:extLst>
              <a:ext uri="{FF2B5EF4-FFF2-40B4-BE49-F238E27FC236}">
                <a16:creationId xmlns:a16="http://schemas.microsoft.com/office/drawing/2014/main" id="{58C83113-3A5B-17D7-9C48-DD033550030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9E41E726-527A-93A2-C66E-C781E64DFF0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Rechtervlak" hidden="1">
            <a:extLst>
              <a:ext uri="{FF2B5EF4-FFF2-40B4-BE49-F238E27FC236}">
                <a16:creationId xmlns:a16="http://schemas.microsoft.com/office/drawing/2014/main" id="{C2CAEE8C-556B-29C7-37EF-7C1457D08E6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373953B5-B251-AA92-8D2B-177354BE722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Linkervlak" hidden="1">
            <a:extLst>
              <a:ext uri="{FF2B5EF4-FFF2-40B4-BE49-F238E27FC236}">
                <a16:creationId xmlns:a16="http://schemas.microsoft.com/office/drawing/2014/main" id="{3176F20F-6988-BA12-BDD0-E670FE77E2A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Driehoek">
            <a:extLst>
              <a:ext uri="{FF2B5EF4-FFF2-40B4-BE49-F238E27FC236}">
                <a16:creationId xmlns:a16="http://schemas.microsoft.com/office/drawing/2014/main" id="{EC41E9DC-3F77-19A1-D535-6C55B0403E3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9" name="Titelblok">
            <a:extLst>
              <a:ext uri="{FF2B5EF4-FFF2-40B4-BE49-F238E27FC236}">
                <a16:creationId xmlns:a16="http://schemas.microsoft.com/office/drawing/2014/main" id="{9E6D61FC-FFB3-DF27-1E11-9D8E32F8BFE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9. Mediawijsheid</a:t>
            </a:r>
          </a:p>
        </p:txBody>
      </p:sp>
      <p:sp>
        <p:nvSpPr>
          <p:cNvPr id="17" name="Tekstvak 16">
            <a:extLst>
              <a:ext uri="{FF2B5EF4-FFF2-40B4-BE49-F238E27FC236}">
                <a16:creationId xmlns:a16="http://schemas.microsoft.com/office/drawing/2014/main" id="{A176243C-05D5-DC27-33BB-A7A46BD7EA31}"/>
              </a:ext>
            </a:extLst>
          </p:cNvPr>
          <p:cNvSpPr txBox="1"/>
          <p:nvPr userDrawn="1"/>
        </p:nvSpPr>
        <p:spPr>
          <a:xfrm>
            <a:off x="8278782" y="1524231"/>
            <a:ext cx="3456000"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R="0" lvl="0" indent="0" fontAlgn="auto">
              <a:lnSpc>
                <a:spcPct val="100000"/>
              </a:lnSpc>
              <a:spcBef>
                <a:spcPts val="0"/>
              </a:spcBef>
              <a:spcAft>
                <a:spcPts val="0"/>
              </a:spcAft>
              <a:buClrTx/>
              <a:buSzTx/>
              <a:buFontTx/>
              <a:buNone/>
              <a:tabLst/>
              <a:defRPr sz="1050" b="1">
                <a:latin typeface="Century Gothic" panose="020B0502020202020204" pitchFamily="34" charset="0"/>
              </a:defRPr>
            </a:lvl1pPr>
          </a:lstStyle>
          <a:p>
            <a:pPr lvl="0"/>
            <a:r>
              <a:rPr lang="nl-NL" b="0" dirty="0" err="1"/>
              <a:t>Sexting</a:t>
            </a:r>
            <a:r>
              <a:rPr lang="nl-NL" b="0" dirty="0"/>
              <a:t> kan nare gevolgen hebben die jongeren niet altijd kunnen overzien. Het is belangrijk jongeren te leren hoe ze op veilige wijze online relaties aangaan (</a:t>
            </a:r>
            <a:r>
              <a:rPr lang="nl-NL" b="0" dirty="0">
                <a:hlinkClick r:id="rId2"/>
              </a:rPr>
              <a:t>Gezonde School</a:t>
            </a:r>
            <a:r>
              <a:rPr lang="nl-NL" b="0" dirty="0"/>
              <a:t>). </a:t>
            </a:r>
          </a:p>
        </p:txBody>
      </p:sp>
      <p:sp>
        <p:nvSpPr>
          <p:cNvPr id="23" name="Tekstvak 1">
            <a:extLst>
              <a:ext uri="{FF2B5EF4-FFF2-40B4-BE49-F238E27FC236}">
                <a16:creationId xmlns:a16="http://schemas.microsoft.com/office/drawing/2014/main" id="{F798C622-AF3E-C2C9-141C-7C72B7B9D103}"/>
              </a:ext>
            </a:extLst>
          </p:cNvPr>
          <p:cNvSpPr txBox="1"/>
          <p:nvPr userDrawn="1"/>
        </p:nvSpPr>
        <p:spPr>
          <a:xfrm>
            <a:off x="453337" y="5980523"/>
            <a:ext cx="3456000"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game gedrag</a:t>
            </a:r>
          </a:p>
        </p:txBody>
      </p:sp>
      <p:sp>
        <p:nvSpPr>
          <p:cNvPr id="25" name="Tekstvak 1">
            <a:extLst>
              <a:ext uri="{FF2B5EF4-FFF2-40B4-BE49-F238E27FC236}">
                <a16:creationId xmlns:a16="http://schemas.microsoft.com/office/drawing/2014/main" id="{B64B914D-5D3C-4E1A-6D67-576965BAC666}"/>
              </a:ext>
            </a:extLst>
          </p:cNvPr>
          <p:cNvSpPr txBox="1"/>
          <p:nvPr userDrawn="1"/>
        </p:nvSpPr>
        <p:spPr>
          <a:xfrm>
            <a:off x="451733" y="4226128"/>
            <a:ext cx="3456000"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social </a:t>
            </a:r>
          </a:p>
          <a:p>
            <a:pPr algn="ctr"/>
            <a:r>
              <a:rPr lang="nl-NL" sz="1100" b="1" dirty="0">
                <a:solidFill>
                  <a:srgbClr val="009898"/>
                </a:solidFill>
                <a:latin typeface="Century Gothic" panose="020B0502020202020204" pitchFamily="34" charset="0"/>
                <a:cs typeface="Arial" panose="020B0604020202020204" pitchFamily="34" charset="0"/>
              </a:rPr>
              <a:t>media gebruik</a:t>
            </a:r>
          </a:p>
        </p:txBody>
      </p:sp>
      <p:sp>
        <p:nvSpPr>
          <p:cNvPr id="30" name="TextBox 1">
            <a:extLst>
              <a:ext uri="{FF2B5EF4-FFF2-40B4-BE49-F238E27FC236}">
                <a16:creationId xmlns:a16="http://schemas.microsoft.com/office/drawing/2014/main" id="{61E6ED86-36E7-5580-0EDD-BBA2466C7064}"/>
              </a:ext>
            </a:extLst>
          </p:cNvPr>
          <p:cNvSpPr txBox="1"/>
          <p:nvPr userDrawn="1"/>
        </p:nvSpPr>
        <p:spPr>
          <a:xfrm>
            <a:off x="457218" y="1519200"/>
            <a:ext cx="3456000"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Als jongeren het gebruik van social media niet meer onder controle hebben, kunnen er problemen ontstaan in het dagelijks functioneren. Er is dan sprake van problematisch gebruik van social media. Ook langdurig gamen en hier niet mee kunnen stoppen, kan problematisch worden. Dit kan negatieve effecten hebben op verschillende aspecten van gezondheid, zoals mentaal welbevinden, eenzaamheid en slaap.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 name="Tekstvak 1">
            <a:extLst>
              <a:ext uri="{FF2B5EF4-FFF2-40B4-BE49-F238E27FC236}">
                <a16:creationId xmlns:a16="http://schemas.microsoft.com/office/drawing/2014/main" id="{97B049BD-C340-7F9D-24EE-0B7B19E3E26E}"/>
              </a:ext>
            </a:extLst>
          </p:cNvPr>
          <p:cNvSpPr txBox="1"/>
          <p:nvPr userDrawn="1"/>
        </p:nvSpPr>
        <p:spPr>
          <a:xfrm>
            <a:off x="8278782" y="4226128"/>
            <a:ext cx="3456000" cy="430887"/>
          </a:xfrm>
          <a:prstGeom prst="rect">
            <a:avLst/>
          </a:prstGeom>
          <a:noFill/>
        </p:spPr>
        <p:txBody>
          <a:bodyPr wrap="squar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a:cs typeface="Arial"/>
              </a:rPr>
              <a:t>heeft meegemaakt dat iemand tegen de zin een naaktfoto of seksfilmpje heeft verspreid</a:t>
            </a:r>
          </a:p>
        </p:txBody>
      </p:sp>
      <p:sp>
        <p:nvSpPr>
          <p:cNvPr id="16" name="Tekstvak 15">
            <a:extLst>
              <a:ext uri="{FF2B5EF4-FFF2-40B4-BE49-F238E27FC236}">
                <a16:creationId xmlns:a16="http://schemas.microsoft.com/office/drawing/2014/main" id="{C9EDF8B5-00D7-433A-ECD8-8606803E34F9}"/>
              </a:ext>
            </a:extLst>
          </p:cNvPr>
          <p:cNvSpPr txBox="1"/>
          <p:nvPr userDrawn="1"/>
        </p:nvSpPr>
        <p:spPr>
          <a:xfrm>
            <a:off x="593690" y="3579056"/>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4" name="Tekstvak 23">
            <a:extLst>
              <a:ext uri="{FF2B5EF4-FFF2-40B4-BE49-F238E27FC236}">
                <a16:creationId xmlns:a16="http://schemas.microsoft.com/office/drawing/2014/main" id="{1147A8CA-81AA-4351-C04C-443BD403F544}"/>
              </a:ext>
            </a:extLst>
          </p:cNvPr>
          <p:cNvSpPr txBox="1"/>
          <p:nvPr userDrawn="1"/>
        </p:nvSpPr>
        <p:spPr>
          <a:xfrm>
            <a:off x="3130551" y="3579056"/>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1" name="Tekstvak 30">
            <a:extLst>
              <a:ext uri="{FF2B5EF4-FFF2-40B4-BE49-F238E27FC236}">
                <a16:creationId xmlns:a16="http://schemas.microsoft.com/office/drawing/2014/main" id="{EB15B6E1-DEDF-3D92-1D81-74E3B6F66F03}"/>
              </a:ext>
            </a:extLst>
          </p:cNvPr>
          <p:cNvSpPr txBox="1"/>
          <p:nvPr userDrawn="1"/>
        </p:nvSpPr>
        <p:spPr>
          <a:xfrm>
            <a:off x="3130551" y="53282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2" name="Tekstvak 31">
            <a:extLst>
              <a:ext uri="{FF2B5EF4-FFF2-40B4-BE49-F238E27FC236}">
                <a16:creationId xmlns:a16="http://schemas.microsoft.com/office/drawing/2014/main" id="{36906F70-6DC6-E8AF-7730-D022A2C52D7C}"/>
              </a:ext>
            </a:extLst>
          </p:cNvPr>
          <p:cNvSpPr txBox="1"/>
          <p:nvPr userDrawn="1"/>
        </p:nvSpPr>
        <p:spPr>
          <a:xfrm>
            <a:off x="593690" y="533200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3" name="Tekstvak 32">
            <a:extLst>
              <a:ext uri="{FF2B5EF4-FFF2-40B4-BE49-F238E27FC236}">
                <a16:creationId xmlns:a16="http://schemas.microsoft.com/office/drawing/2014/main" id="{4870C31C-C55C-3770-D945-4997D034D85A}"/>
              </a:ext>
            </a:extLst>
          </p:cNvPr>
          <p:cNvSpPr txBox="1"/>
          <p:nvPr userDrawn="1"/>
        </p:nvSpPr>
        <p:spPr>
          <a:xfrm>
            <a:off x="8483157" y="3567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4" name="Tekstvak 33">
            <a:extLst>
              <a:ext uri="{FF2B5EF4-FFF2-40B4-BE49-F238E27FC236}">
                <a16:creationId xmlns:a16="http://schemas.microsoft.com/office/drawing/2014/main" id="{ECB664D7-4AD4-FAF9-F41F-B505AC5E3CF7}"/>
              </a:ext>
            </a:extLst>
          </p:cNvPr>
          <p:cNvSpPr txBox="1"/>
          <p:nvPr userDrawn="1"/>
        </p:nvSpPr>
        <p:spPr>
          <a:xfrm>
            <a:off x="11027347" y="356944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9" name="Percentage sexting regio">
            <a:extLst>
              <a:ext uri="{FF2B5EF4-FFF2-40B4-BE49-F238E27FC236}">
                <a16:creationId xmlns:a16="http://schemas.microsoft.com/office/drawing/2014/main" id="{B004666B-21AE-9F89-B82B-CBD0406F4E1E}"/>
              </a:ext>
            </a:extLst>
          </p:cNvPr>
          <p:cNvSpPr>
            <a:spLocks noGrp="1"/>
          </p:cNvSpPr>
          <p:nvPr>
            <p:ph type="body" sz="quarter" idx="19" hasCustomPrompt="1"/>
          </p:nvPr>
        </p:nvSpPr>
        <p:spPr>
          <a:xfrm>
            <a:off x="10189147" y="3279600"/>
            <a:ext cx="838200" cy="838200"/>
          </a:xfrm>
          <a:prstGeom prst="ellipse">
            <a:avLst/>
          </a:prstGeom>
          <a:solidFill>
            <a:srgbClr val="E8525F"/>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exting school">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9131157"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Combi media gender">
            <a:extLst>
              <a:ext uri="{FF2B5EF4-FFF2-40B4-BE49-F238E27FC236}">
                <a16:creationId xmlns:a16="http://schemas.microsoft.com/office/drawing/2014/main" id="{D49DC992-DF28-3243-BCAF-54A3259D705E}"/>
              </a:ext>
            </a:extLst>
          </p:cNvPr>
          <p:cNvSpPr>
            <a:spLocks noGrp="1"/>
          </p:cNvSpPr>
          <p:nvPr>
            <p:ph type="chart" sz="quarter" idx="14"/>
          </p:nvPr>
        </p:nvSpPr>
        <p:spPr>
          <a:xfrm>
            <a:off x="4371014" y="4024800"/>
            <a:ext cx="3456000" cy="2376000"/>
          </a:xfrm>
          <a:prstGeom prst="rect">
            <a:avLst/>
          </a:prstGeom>
        </p:spPr>
        <p:txBody>
          <a:bodyPr/>
          <a:lstStyle>
            <a:lvl1pPr marL="0" indent="0">
              <a:buNone/>
              <a:defRPr/>
            </a:lvl1pPr>
          </a:lstStyle>
          <a:p>
            <a:endParaRPr lang="nl-NL" dirty="0"/>
          </a:p>
        </p:txBody>
      </p:sp>
      <p:sp>
        <p:nvSpPr>
          <p:cNvPr id="6" name="Trendgrafiek pesten">
            <a:extLst>
              <a:ext uri="{FF2B5EF4-FFF2-40B4-BE49-F238E27FC236}">
                <a16:creationId xmlns:a16="http://schemas.microsoft.com/office/drawing/2014/main" id="{68CBF841-FAF0-2946-073C-8823C059A383}"/>
              </a:ext>
            </a:extLst>
          </p:cNvPr>
          <p:cNvSpPr>
            <a:spLocks noGrp="1"/>
          </p:cNvSpPr>
          <p:nvPr>
            <p:ph type="chart" sz="quarter" idx="17"/>
          </p:nvPr>
        </p:nvSpPr>
        <p:spPr>
          <a:xfrm>
            <a:off x="4371014" y="1519200"/>
            <a:ext cx="3456000" cy="2376000"/>
          </a:xfrm>
          <a:prstGeom prst="rect">
            <a:avLst/>
          </a:prstGeom>
        </p:spPr>
        <p:txBody>
          <a:bodyPr/>
          <a:lstStyle>
            <a:lvl1pPr marL="0" indent="0">
              <a:buNone/>
              <a:defRPr/>
            </a:lvl1pPr>
          </a:lstStyle>
          <a:p>
            <a:endParaRPr lang="nl-NL" dirty="0"/>
          </a:p>
        </p:txBody>
      </p:sp>
      <p:sp>
        <p:nvSpPr>
          <p:cNvPr id="4" name="Percentage gamen regio">
            <a:extLst>
              <a:ext uri="{FF2B5EF4-FFF2-40B4-BE49-F238E27FC236}">
                <a16:creationId xmlns:a16="http://schemas.microsoft.com/office/drawing/2014/main" id="{305909B4-C8CB-1CEE-F8AC-7D1DBC7415F5}"/>
              </a:ext>
            </a:extLst>
          </p:cNvPr>
          <p:cNvSpPr>
            <a:spLocks noGrp="1"/>
          </p:cNvSpPr>
          <p:nvPr>
            <p:ph type="body" sz="quarter" idx="22" hasCustomPrompt="1"/>
          </p:nvPr>
        </p:nvSpPr>
        <p:spPr>
          <a:xfrm>
            <a:off x="2292351" y="50400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gamen">
            <a:extLst>
              <a:ext uri="{FF2B5EF4-FFF2-40B4-BE49-F238E27FC236}">
                <a16:creationId xmlns:a16="http://schemas.microsoft.com/office/drawing/2014/main" id="{9E2DEC8E-C5DF-9593-0350-79964B80266A}"/>
              </a:ext>
            </a:extLst>
          </p:cNvPr>
          <p:cNvSpPr>
            <a:spLocks noGrp="1"/>
          </p:cNvSpPr>
          <p:nvPr>
            <p:ph type="body" sz="quarter" idx="20" hasCustomPrompt="1"/>
          </p:nvPr>
        </p:nvSpPr>
        <p:spPr>
          <a:xfrm>
            <a:off x="1238151" y="5040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3" name="Percentage social media regio">
            <a:extLst>
              <a:ext uri="{FF2B5EF4-FFF2-40B4-BE49-F238E27FC236}">
                <a16:creationId xmlns:a16="http://schemas.microsoft.com/office/drawing/2014/main" id="{6C625684-7A03-9987-A64F-117DBE26F167}"/>
              </a:ext>
            </a:extLst>
          </p:cNvPr>
          <p:cNvSpPr>
            <a:spLocks noGrp="1"/>
          </p:cNvSpPr>
          <p:nvPr>
            <p:ph type="body" sz="quarter" idx="21" hasCustomPrompt="1"/>
          </p:nvPr>
        </p:nvSpPr>
        <p:spPr>
          <a:xfrm>
            <a:off x="2292351" y="3279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cial media">
            <a:extLst>
              <a:ext uri="{FF2B5EF4-FFF2-40B4-BE49-F238E27FC236}">
                <a16:creationId xmlns:a16="http://schemas.microsoft.com/office/drawing/2014/main" id="{91E1ED04-1ADC-6BAC-23BC-C28BDFEE1EAC}"/>
              </a:ext>
            </a:extLst>
          </p:cNvPr>
          <p:cNvSpPr>
            <a:spLocks noGrp="1"/>
          </p:cNvSpPr>
          <p:nvPr>
            <p:ph type="body" sz="quarter" idx="18" hasCustomPrompt="1"/>
          </p:nvPr>
        </p:nvSpPr>
        <p:spPr>
          <a:xfrm>
            <a:off x="1238151"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086029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wegen en sport">
    <p:spTree>
      <p:nvGrpSpPr>
        <p:cNvPr id="1" name=""/>
        <p:cNvGrpSpPr/>
        <p:nvPr/>
      </p:nvGrpSpPr>
      <p:grpSpPr>
        <a:xfrm>
          <a:off x="0" y="0"/>
          <a:ext cx="0" cy="0"/>
          <a:chOff x="0" y="0"/>
          <a:chExt cx="0" cy="0"/>
        </a:xfrm>
      </p:grpSpPr>
      <p:cxnSp>
        <p:nvCxnSpPr>
          <p:cNvPr id="3" name="Rechter scheidingslijn">
            <a:extLst>
              <a:ext uri="{FF2B5EF4-FFF2-40B4-BE49-F238E27FC236}">
                <a16:creationId xmlns:a16="http://schemas.microsoft.com/office/drawing/2014/main" id="{9DC8337A-C56F-D557-06A1-EA23830560E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Linker scheidingslijn">
            <a:extLst>
              <a:ext uri="{FF2B5EF4-FFF2-40B4-BE49-F238E27FC236}">
                <a16:creationId xmlns:a16="http://schemas.microsoft.com/office/drawing/2014/main" id="{C63DB6BA-7400-CB75-674A-B83E0E5C0B9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4F174599-FB5C-1F4A-9FFF-C5C0EA31159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A3665893-7F12-E922-D288-FEF9D105624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81CD160C-E8A8-4274-A331-3BCBC30EF38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A2C690BB-6535-A6E1-B051-B6445206FD0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257A0B1C-F264-C7F7-4BDF-045BFAD4E3E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10. Bewegen en sport</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4365601" y="2458223"/>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sport wekelijks bij een club, vereniging of sportschool</a:t>
            </a:r>
          </a:p>
        </p:txBody>
      </p:sp>
      <p:sp>
        <p:nvSpPr>
          <p:cNvPr id="22" name="TextBox 1">
            <a:extLst>
              <a:ext uri="{FF2B5EF4-FFF2-40B4-BE49-F238E27FC236}">
                <a16:creationId xmlns:a16="http://schemas.microsoft.com/office/drawing/2014/main" id="{EF966B4E-5191-1400-2003-885E3635B052}"/>
              </a:ext>
            </a:extLst>
          </p:cNvPr>
          <p:cNvSpPr txBox="1"/>
          <p:nvPr userDrawn="1"/>
        </p:nvSpPr>
        <p:spPr>
          <a:xfrm>
            <a:off x="457218" y="1519200"/>
            <a:ext cx="3456000"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just"/>
            <a:r>
              <a:rPr lang="nl-NL" sz="1050" b="0" i="0" dirty="0">
                <a:solidFill>
                  <a:srgbClr val="000000"/>
                </a:solidFill>
                <a:effectLst/>
                <a:latin typeface="Century Gothic" panose="020B0502020202020204" pitchFamily="34" charset="0"/>
              </a:rPr>
              <a:t>Voldoende beweging draagt positief bij aan gezondheid van jongeren. Het advies voor jongeren is om elke dag minimaal een uur te bewegen. Niet alleen sporten bij een club, maar ook bewegen buiten clubverband, zoals skaten, kranten bezorgen of naar school fietsen, tellen mee</a:t>
            </a:r>
            <a:r>
              <a:rPr lang="nl-NL" sz="1050" b="0" i="0" dirty="0">
                <a:solidFill>
                  <a:srgbClr val="000000"/>
                </a:solidFill>
                <a:effectLst/>
                <a:latin typeface="Calibri" panose="020F0502020204030204" pitchFamily="34" charset="0"/>
              </a:rPr>
              <a:t>.</a:t>
            </a:r>
          </a:p>
        </p:txBody>
      </p:sp>
      <p:sp>
        <p:nvSpPr>
          <p:cNvPr id="26" name="Tekstvak 25">
            <a:extLst>
              <a:ext uri="{FF2B5EF4-FFF2-40B4-BE49-F238E27FC236}">
                <a16:creationId xmlns:a16="http://schemas.microsoft.com/office/drawing/2014/main" id="{B28BC3C5-55B8-2A34-D7D8-66EC58D3D459}"/>
              </a:ext>
            </a:extLst>
          </p:cNvPr>
          <p:cNvSpPr txBox="1"/>
          <p:nvPr userDrawn="1"/>
        </p:nvSpPr>
        <p:spPr>
          <a:xfrm>
            <a:off x="4365601" y="422853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wekelijks actief in de vrije tijd (zowel binnen als buiten clubverband</a:t>
            </a:r>
          </a:p>
        </p:txBody>
      </p:sp>
      <p:sp>
        <p:nvSpPr>
          <p:cNvPr id="10" name="Tekstvak 9">
            <a:extLst>
              <a:ext uri="{FF2B5EF4-FFF2-40B4-BE49-F238E27FC236}">
                <a16:creationId xmlns:a16="http://schemas.microsoft.com/office/drawing/2014/main" id="{87B18383-E372-109D-2522-8D29970C843C}"/>
              </a:ext>
            </a:extLst>
          </p:cNvPr>
          <p:cNvSpPr txBox="1"/>
          <p:nvPr userDrawn="1"/>
        </p:nvSpPr>
        <p:spPr>
          <a:xfrm>
            <a:off x="4365601" y="5995926"/>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fietst of loopt elke dag naar school of stage</a:t>
            </a:r>
          </a:p>
        </p:txBody>
      </p:sp>
      <p:sp>
        <p:nvSpPr>
          <p:cNvPr id="6" name="Tekstvak 5">
            <a:extLst>
              <a:ext uri="{FF2B5EF4-FFF2-40B4-BE49-F238E27FC236}">
                <a16:creationId xmlns:a16="http://schemas.microsoft.com/office/drawing/2014/main" id="{6C546DE3-4F18-7660-53D8-057B139D67D1}"/>
              </a:ext>
            </a:extLst>
          </p:cNvPr>
          <p:cNvSpPr txBox="1"/>
          <p:nvPr userDrawn="1"/>
        </p:nvSpPr>
        <p:spPr>
          <a:xfrm>
            <a:off x="4495878" y="1804188"/>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7" name="Tekstvak 16">
            <a:extLst>
              <a:ext uri="{FF2B5EF4-FFF2-40B4-BE49-F238E27FC236}">
                <a16:creationId xmlns:a16="http://schemas.microsoft.com/office/drawing/2014/main" id="{6FA0F445-B3BD-BF1D-F73E-298A4E990495}"/>
              </a:ext>
            </a:extLst>
          </p:cNvPr>
          <p:cNvSpPr txBox="1"/>
          <p:nvPr userDrawn="1"/>
        </p:nvSpPr>
        <p:spPr>
          <a:xfrm>
            <a:off x="7059000" y="1798512"/>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3B63208E-02AB-2FB4-BF75-B361EBF42EDF}"/>
              </a:ext>
            </a:extLst>
          </p:cNvPr>
          <p:cNvSpPr txBox="1"/>
          <p:nvPr userDrawn="1"/>
        </p:nvSpPr>
        <p:spPr>
          <a:xfrm>
            <a:off x="4492800" y="358441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3" name="Tekstvak 22">
            <a:extLst>
              <a:ext uri="{FF2B5EF4-FFF2-40B4-BE49-F238E27FC236}">
                <a16:creationId xmlns:a16="http://schemas.microsoft.com/office/drawing/2014/main" id="{1ED9EA0A-725C-9AF2-9FDB-95DC6C69229D}"/>
              </a:ext>
            </a:extLst>
          </p:cNvPr>
          <p:cNvSpPr txBox="1"/>
          <p:nvPr userDrawn="1"/>
        </p:nvSpPr>
        <p:spPr>
          <a:xfrm>
            <a:off x="7059000" y="357923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4" name="Tekstvak 23">
            <a:extLst>
              <a:ext uri="{FF2B5EF4-FFF2-40B4-BE49-F238E27FC236}">
                <a16:creationId xmlns:a16="http://schemas.microsoft.com/office/drawing/2014/main" id="{27DCA9BE-EBAD-C99A-47B3-4B134DBB7841}"/>
              </a:ext>
            </a:extLst>
          </p:cNvPr>
          <p:cNvSpPr txBox="1"/>
          <p:nvPr userDrawn="1"/>
        </p:nvSpPr>
        <p:spPr>
          <a:xfrm>
            <a:off x="4492800" y="532767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7" name="Tekstvak 26">
            <a:extLst>
              <a:ext uri="{FF2B5EF4-FFF2-40B4-BE49-F238E27FC236}">
                <a16:creationId xmlns:a16="http://schemas.microsoft.com/office/drawing/2014/main" id="{AD163883-7886-F04C-49E6-F537274933B5}"/>
              </a:ext>
            </a:extLst>
          </p:cNvPr>
          <p:cNvSpPr txBox="1"/>
          <p:nvPr userDrawn="1"/>
        </p:nvSpPr>
        <p:spPr>
          <a:xfrm>
            <a:off x="7059000" y="532767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7" name="Combi bewegen gender">
            <a:extLst>
              <a:ext uri="{FF2B5EF4-FFF2-40B4-BE49-F238E27FC236}">
                <a16:creationId xmlns:a16="http://schemas.microsoft.com/office/drawing/2014/main" id="{2C2BB3DA-26DB-4569-08A0-83B107D9395F}"/>
              </a:ext>
            </a:extLst>
          </p:cNvPr>
          <p:cNvSpPr>
            <a:spLocks noGrp="1"/>
          </p:cNvSpPr>
          <p:nvPr>
            <p:ph type="chart" sz="quarter" idx="16"/>
          </p:nvPr>
        </p:nvSpPr>
        <p:spPr>
          <a:xfrm>
            <a:off x="8280407" y="1519200"/>
            <a:ext cx="3456000" cy="2376000"/>
          </a:xfrm>
          <a:prstGeom prst="rect">
            <a:avLst/>
          </a:prstGeom>
        </p:spPr>
        <p:txBody>
          <a:bodyPr/>
          <a:lstStyle>
            <a:lvl1pPr marL="0" indent="0">
              <a:buNone/>
              <a:defRPr/>
            </a:lvl1pPr>
          </a:lstStyle>
          <a:p>
            <a:endParaRPr lang="nl-NL" dirty="0"/>
          </a:p>
        </p:txBody>
      </p:sp>
      <p:sp>
        <p:nvSpPr>
          <p:cNvPr id="15" name="Percentage fietsen regio">
            <a:extLst>
              <a:ext uri="{FF2B5EF4-FFF2-40B4-BE49-F238E27FC236}">
                <a16:creationId xmlns:a16="http://schemas.microsoft.com/office/drawing/2014/main" id="{FBEA2E39-0F6A-2538-B85C-B3B6CA535EF6}"/>
              </a:ext>
            </a:extLst>
          </p:cNvPr>
          <p:cNvSpPr>
            <a:spLocks noGrp="1"/>
          </p:cNvSpPr>
          <p:nvPr>
            <p:ph type="body" sz="quarter" idx="23" hasCustomPrompt="1"/>
          </p:nvPr>
        </p:nvSpPr>
        <p:spPr>
          <a:xfrm>
            <a:off x="6220800" y="503938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fietsen">
            <a:extLst>
              <a:ext uri="{FF2B5EF4-FFF2-40B4-BE49-F238E27FC236}">
                <a16:creationId xmlns:a16="http://schemas.microsoft.com/office/drawing/2014/main" id="{86706272-8D69-4147-1007-A2B84C6DBD8C}"/>
              </a:ext>
            </a:extLst>
          </p:cNvPr>
          <p:cNvSpPr>
            <a:spLocks noGrp="1"/>
          </p:cNvSpPr>
          <p:nvPr>
            <p:ph type="body" sz="quarter" idx="20" hasCustomPrompt="1"/>
          </p:nvPr>
        </p:nvSpPr>
        <p:spPr>
          <a:xfrm>
            <a:off x="5140800" y="503938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3" name="Percentage vrije tijd regio">
            <a:extLst>
              <a:ext uri="{FF2B5EF4-FFF2-40B4-BE49-F238E27FC236}">
                <a16:creationId xmlns:a16="http://schemas.microsoft.com/office/drawing/2014/main" id="{9A762F0F-F2C9-AFB0-B3B6-247F69F8B087}"/>
              </a:ext>
            </a:extLst>
          </p:cNvPr>
          <p:cNvSpPr>
            <a:spLocks noGrp="1"/>
          </p:cNvSpPr>
          <p:nvPr>
            <p:ph type="body" sz="quarter" idx="22" hasCustomPrompt="1"/>
          </p:nvPr>
        </p:nvSpPr>
        <p:spPr>
          <a:xfrm>
            <a:off x="6220800" y="327929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vrije tijd">
            <a:extLst>
              <a:ext uri="{FF2B5EF4-FFF2-40B4-BE49-F238E27FC236}">
                <a16:creationId xmlns:a16="http://schemas.microsoft.com/office/drawing/2014/main" id="{735BEE72-68F9-C978-704E-4D799CAC9B13}"/>
              </a:ext>
            </a:extLst>
          </p:cNvPr>
          <p:cNvSpPr>
            <a:spLocks noGrp="1"/>
          </p:cNvSpPr>
          <p:nvPr>
            <p:ph type="body" sz="quarter" idx="19" hasCustomPrompt="1"/>
          </p:nvPr>
        </p:nvSpPr>
        <p:spPr>
          <a:xfrm>
            <a:off x="5140800" y="327929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2" name="Percentage sport regio">
            <a:extLst>
              <a:ext uri="{FF2B5EF4-FFF2-40B4-BE49-F238E27FC236}">
                <a16:creationId xmlns:a16="http://schemas.microsoft.com/office/drawing/2014/main" id="{458A1A68-CA2B-E498-5B7C-2CFC4207AD5F}"/>
              </a:ext>
            </a:extLst>
          </p:cNvPr>
          <p:cNvSpPr>
            <a:spLocks noGrp="1"/>
          </p:cNvSpPr>
          <p:nvPr>
            <p:ph type="body" sz="quarter" idx="21" hasCustomPrompt="1"/>
          </p:nvPr>
        </p:nvSpPr>
        <p:spPr>
          <a:xfrm>
            <a:off x="6220800" y="15192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por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51408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bewegen">
            <a:extLst>
              <a:ext uri="{FF2B5EF4-FFF2-40B4-BE49-F238E27FC236}">
                <a16:creationId xmlns:a16="http://schemas.microsoft.com/office/drawing/2014/main" id="{D49DC992-DF28-3243-BCAF-54A3259D705E}"/>
              </a:ext>
            </a:extLst>
          </p:cNvPr>
          <p:cNvSpPr>
            <a:spLocks noGrp="1"/>
          </p:cNvSpPr>
          <p:nvPr>
            <p:ph type="chart" sz="quarter" idx="14"/>
          </p:nvPr>
        </p:nvSpPr>
        <p:spPr>
          <a:xfrm>
            <a:off x="8279594"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869669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rije tijd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indent="360363" algn="l"/>
            <a:r>
              <a:rPr lang="nl-NL" sz="2400" b="1" noProof="0" dirty="0">
                <a:latin typeface="Century Gothic" panose="020B0502020202020204" pitchFamily="34" charset="0"/>
              </a:rPr>
              <a:t>11. Vrije tijd</a:t>
            </a:r>
          </a:p>
        </p:txBody>
      </p:sp>
      <p:sp>
        <p:nvSpPr>
          <p:cNvPr id="2" name="TextBox 1">
            <a:extLst>
              <a:ext uri="{FF2B5EF4-FFF2-40B4-BE49-F238E27FC236}">
                <a16:creationId xmlns:a16="http://schemas.microsoft.com/office/drawing/2014/main" id="{C2476068-E2B6-7339-058E-54043EBA822F}"/>
              </a:ext>
            </a:extLst>
          </p:cNvPr>
          <p:cNvSpPr txBox="1"/>
          <p:nvPr userDrawn="1"/>
        </p:nvSpPr>
        <p:spPr>
          <a:xfrm>
            <a:off x="457218" y="1519200"/>
            <a:ext cx="3456000" cy="348557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Een goed aanbod van constructieve georganiseerde tijdsbesteding van jongeren vergroot de kansen om in de vrijetijd (buiten schooltijd) deel te kunnen nemen aan bijvoorbeeld culturele of creatieve activiteiten, zoals muziek maken, theater of schilderen/tekenen of aan andere activiteiten, zoals bijvoorbeeld activiteiten van een kerk of moskee.</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Deze activiteiten brengen jongeren in contact met volwassenen en andere jongeren die hen aanmoedigen en ondersteunen bij het ontwikkelen van hun talenten en vaardigheden. Constructieve tijdsbesteding is goed voor sociale betrokkenheid, positieve sociale normen, steun en verantwoordelijkheidsgevoel. Een goede vrije tijdsbesteding is een beschermende factor waardoor jongeren minder kwetsbaar zijn voor psychische ongezondheid en het ontwikkelen van problematisch middelengebruik.</a:t>
            </a:r>
          </a:p>
        </p:txBody>
      </p:sp>
      <p:sp>
        <p:nvSpPr>
          <p:cNvPr id="3" name="Grafiek andere verenigingen">
            <a:extLst>
              <a:ext uri="{FF2B5EF4-FFF2-40B4-BE49-F238E27FC236}">
                <a16:creationId xmlns:a16="http://schemas.microsoft.com/office/drawing/2014/main" id="{D8114CEC-E309-9282-3F79-54FE3D9B1FBB}"/>
              </a:ext>
            </a:extLst>
          </p:cNvPr>
          <p:cNvSpPr>
            <a:spLocks noGrp="1"/>
          </p:cNvSpPr>
          <p:nvPr>
            <p:ph type="chart" sz="quarter" idx="14"/>
          </p:nvPr>
        </p:nvSpPr>
        <p:spPr>
          <a:xfrm>
            <a:off x="4371013" y="4024800"/>
            <a:ext cx="7363763" cy="2376000"/>
          </a:xfrm>
          <a:prstGeom prst="rect">
            <a:avLst/>
          </a:prstGeom>
        </p:spPr>
        <p:txBody>
          <a:bodyPr/>
          <a:lstStyle>
            <a:lvl1pPr marL="0" indent="0">
              <a:buNone/>
              <a:defRPr/>
            </a:lvl1pPr>
          </a:lstStyle>
          <a:p>
            <a:endParaRPr lang="nl-NL" dirty="0"/>
          </a:p>
        </p:txBody>
      </p:sp>
      <p:sp>
        <p:nvSpPr>
          <p:cNvPr id="4" name="Grafiek cultuur">
            <a:extLst>
              <a:ext uri="{FF2B5EF4-FFF2-40B4-BE49-F238E27FC236}">
                <a16:creationId xmlns:a16="http://schemas.microsoft.com/office/drawing/2014/main" id="{7A1898A4-BCF8-0C5C-BE7C-87897B2EA66E}"/>
              </a:ext>
            </a:extLst>
          </p:cNvPr>
          <p:cNvSpPr>
            <a:spLocks noGrp="1"/>
          </p:cNvSpPr>
          <p:nvPr>
            <p:ph type="chart" sz="quarter" idx="17"/>
          </p:nvPr>
        </p:nvSpPr>
        <p:spPr>
          <a:xfrm>
            <a:off x="4371013" y="1519200"/>
            <a:ext cx="7363767"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64728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leurenschema">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Kleurenschema</a:t>
            </a:r>
          </a:p>
        </p:txBody>
      </p:sp>
      <p:pic>
        <p:nvPicPr>
          <p:cNvPr id="6" name="Afbeelding 5">
            <a:extLst>
              <a:ext uri="{FF2B5EF4-FFF2-40B4-BE49-F238E27FC236}">
                <a16:creationId xmlns:a16="http://schemas.microsoft.com/office/drawing/2014/main" id="{D389C3D0-6B23-333A-7037-943F3EB80E2F}"/>
              </a:ext>
            </a:extLst>
          </p:cNvPr>
          <p:cNvPicPr>
            <a:picLocks noChangeAspect="1"/>
          </p:cNvPicPr>
          <p:nvPr userDrawn="1"/>
        </p:nvPicPr>
        <p:blipFill>
          <a:blip r:embed="rId2"/>
          <a:stretch>
            <a:fillRect/>
          </a:stretch>
        </p:blipFill>
        <p:spPr>
          <a:xfrm>
            <a:off x="1241192" y="1285987"/>
            <a:ext cx="9719590" cy="5069454"/>
          </a:xfrm>
          <a:prstGeom prst="rect">
            <a:avLst/>
          </a:prstGeom>
        </p:spPr>
      </p:pic>
    </p:spTree>
    <p:extLst>
      <p:ext uri="{BB962C8B-B14F-4D97-AF65-F5344CB8AC3E}">
        <p14:creationId xmlns:p14="http://schemas.microsoft.com/office/powerpoint/2010/main" val="210491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cxnSp>
        <p:nvCxnSpPr>
          <p:cNvPr id="2" name="Rechter scheidingslijn">
            <a:extLst>
              <a:ext uri="{FF2B5EF4-FFF2-40B4-BE49-F238E27FC236}">
                <a16:creationId xmlns:a16="http://schemas.microsoft.com/office/drawing/2014/main" id="{4F24702C-E64E-2547-EF7A-D18982DAC4C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a:extLst>
              <a:ext uri="{FF2B5EF4-FFF2-40B4-BE49-F238E27FC236}">
                <a16:creationId xmlns:a16="http://schemas.microsoft.com/office/drawing/2014/main" id="{024B5762-4C9B-2E1A-D584-EA7C43CAD9B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Rechtervlak" hidden="1">
            <a:extLst>
              <a:ext uri="{FF2B5EF4-FFF2-40B4-BE49-F238E27FC236}">
                <a16:creationId xmlns:a16="http://schemas.microsoft.com/office/drawing/2014/main" id="{C48817EE-9108-2543-1BCB-27B17B31E91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iddenvlak" hidden="1">
            <a:extLst>
              <a:ext uri="{FF2B5EF4-FFF2-40B4-BE49-F238E27FC236}">
                <a16:creationId xmlns:a16="http://schemas.microsoft.com/office/drawing/2014/main" id="{E136F790-08A3-3874-D920-266B03612B9F}"/>
              </a:ext>
            </a:extLst>
          </p:cNvPr>
          <p:cNvSpPr/>
          <p:nvPr userDrawn="1"/>
        </p:nvSpPr>
        <p:spPr>
          <a:xfrm>
            <a:off x="4368868" y="151920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Linkervlak" hidden="1">
            <a:extLst>
              <a:ext uri="{FF2B5EF4-FFF2-40B4-BE49-F238E27FC236}">
                <a16:creationId xmlns:a16="http://schemas.microsoft.com/office/drawing/2014/main" id="{D6EE9A9C-0C94-24AE-98D4-30E97FD9D95E}"/>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riehoek">
            <a:extLst>
              <a:ext uri="{FF2B5EF4-FFF2-40B4-BE49-F238E27FC236}">
                <a16:creationId xmlns:a16="http://schemas.microsoft.com/office/drawing/2014/main" id="{D382B982-138B-EF5F-A4A3-F952DD1C516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1" name="Titelblok">
            <a:extLst>
              <a:ext uri="{FF2B5EF4-FFF2-40B4-BE49-F238E27FC236}">
                <a16:creationId xmlns:a16="http://schemas.microsoft.com/office/drawing/2014/main" id="{25BB0762-1AD0-F5A1-E01E-F53682EB8F5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Inhoudsopgave</a:t>
            </a:r>
          </a:p>
        </p:txBody>
      </p:sp>
    </p:spTree>
    <p:extLst>
      <p:ext uri="{BB962C8B-B14F-4D97-AF65-F5344CB8AC3E}">
        <p14:creationId xmlns:p14="http://schemas.microsoft.com/office/powerpoint/2010/main" val="2036413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Logo’s</a:t>
            </a:r>
          </a:p>
        </p:txBody>
      </p:sp>
      <p:pic>
        <p:nvPicPr>
          <p:cNvPr id="2" name="Picture 8" descr="A picture containing text, sign, clipart&#10;&#10;Description automatically generated">
            <a:extLst>
              <a:ext uri="{FF2B5EF4-FFF2-40B4-BE49-F238E27FC236}">
                <a16:creationId xmlns:a16="http://schemas.microsoft.com/office/drawing/2014/main" id="{68821CEE-9EC0-6F9B-F03E-BFBFA93E7361}"/>
              </a:ext>
            </a:extLst>
          </p:cNvPr>
          <p:cNvPicPr>
            <a:picLocks noChangeAspect="1"/>
          </p:cNvPicPr>
          <p:nvPr userDrawn="1"/>
        </p:nvPicPr>
        <p:blipFill>
          <a:blip r:embed="rId2"/>
          <a:stretch>
            <a:fillRect/>
          </a:stretch>
        </p:blipFill>
        <p:spPr>
          <a:xfrm>
            <a:off x="5685975" y="1637576"/>
            <a:ext cx="820049" cy="471156"/>
          </a:xfrm>
          <a:prstGeom prst="rect">
            <a:avLst/>
          </a:prstGeom>
        </p:spPr>
      </p:pic>
      <p:pic>
        <p:nvPicPr>
          <p:cNvPr id="6" name="Afbeelding 5" descr="Afbeelding met tekst, Lettertype, schermopname, logo&#10;&#10;Automatisch gegenereerde beschrijving">
            <a:extLst>
              <a:ext uri="{FF2B5EF4-FFF2-40B4-BE49-F238E27FC236}">
                <a16:creationId xmlns:a16="http://schemas.microsoft.com/office/drawing/2014/main" id="{3F985BF7-6F29-7ECF-58BF-C913B5B574D2}"/>
              </a:ext>
            </a:extLst>
          </p:cNvPr>
          <p:cNvPicPr>
            <a:picLocks noChangeAspect="1"/>
          </p:cNvPicPr>
          <p:nvPr userDrawn="1"/>
        </p:nvPicPr>
        <p:blipFill rotWithShape="1">
          <a:blip r:embed="rId3" r:link="rId4" cstate="print">
            <a:extLst>
              <a:ext uri="{28A0092B-C50C-407E-A947-70E740481C1C}">
                <a14:useLocalDpi xmlns:a14="http://schemas.microsoft.com/office/drawing/2010/main" val="0"/>
              </a:ext>
            </a:extLst>
          </a:blip>
          <a:srcRect l="23654" t="29994" b="29109"/>
          <a:stretch>
            <a:fillRect/>
          </a:stretch>
        </p:blipFill>
        <p:spPr bwMode="auto">
          <a:xfrm>
            <a:off x="2065724" y="1561923"/>
            <a:ext cx="1620000" cy="622461"/>
          </a:xfrm>
          <a:prstGeom prst="rect">
            <a:avLst/>
          </a:prstGeom>
          <a:noFill/>
          <a:ln>
            <a:noFill/>
          </a:ln>
        </p:spPr>
      </p:pic>
    </p:spTree>
    <p:extLst>
      <p:ext uri="{BB962C8B-B14F-4D97-AF65-F5344CB8AC3E}">
        <p14:creationId xmlns:p14="http://schemas.microsoft.com/office/powerpoint/2010/main" val="2591824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orbeeldpagina smaragdgroen">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3472353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oorbeeldpagina goud">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58636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elichting">
    <p:spTree>
      <p:nvGrpSpPr>
        <p:cNvPr id="1" name=""/>
        <p:cNvGrpSpPr/>
        <p:nvPr/>
      </p:nvGrpSpPr>
      <p:grpSpPr>
        <a:xfrm>
          <a:off x="0" y="0"/>
          <a:ext cx="0" cy="0"/>
          <a:chOff x="0" y="0"/>
          <a:chExt cx="0" cy="0"/>
        </a:xfrm>
      </p:grpSpPr>
      <p:cxnSp>
        <p:nvCxnSpPr>
          <p:cNvPr id="3" name="Rechter scheidingslijn" hidden="1">
            <a:extLst>
              <a:ext uri="{FF2B5EF4-FFF2-40B4-BE49-F238E27FC236}">
                <a16:creationId xmlns:a16="http://schemas.microsoft.com/office/drawing/2014/main" id="{FDECFAAB-D754-F97C-74FE-839594156FA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hidden="1">
            <a:extLst>
              <a:ext uri="{FF2B5EF4-FFF2-40B4-BE49-F238E27FC236}">
                <a16:creationId xmlns:a16="http://schemas.microsoft.com/office/drawing/2014/main" id="{2D7E72C6-5CA6-7B1A-0C91-91CE52CD78AE}"/>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Rechtervlak" hidden="1">
            <a:extLst>
              <a:ext uri="{FF2B5EF4-FFF2-40B4-BE49-F238E27FC236}">
                <a16:creationId xmlns:a16="http://schemas.microsoft.com/office/drawing/2014/main" id="{B3354C12-7F6E-3696-5BCB-73772B9B0AF7}"/>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Middenvlak" hidden="1">
            <a:extLst>
              <a:ext uri="{FF2B5EF4-FFF2-40B4-BE49-F238E27FC236}">
                <a16:creationId xmlns:a16="http://schemas.microsoft.com/office/drawing/2014/main" id="{C3B8DC55-799A-9CEE-0ED8-0B8FED5F931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Linkervlak" hidden="1">
            <a:extLst>
              <a:ext uri="{FF2B5EF4-FFF2-40B4-BE49-F238E27FC236}">
                <a16:creationId xmlns:a16="http://schemas.microsoft.com/office/drawing/2014/main" id="{61963E38-AC16-8FB5-CE17-33645891A9B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riehoek">
            <a:extLst>
              <a:ext uri="{FF2B5EF4-FFF2-40B4-BE49-F238E27FC236}">
                <a16:creationId xmlns:a16="http://schemas.microsoft.com/office/drawing/2014/main" id="{6BF81F9D-47A9-F838-539A-4DA09200370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6" name="Titelblok">
            <a:extLst>
              <a:ext uri="{FF2B5EF4-FFF2-40B4-BE49-F238E27FC236}">
                <a16:creationId xmlns:a16="http://schemas.microsoft.com/office/drawing/2014/main" id="{07B0C315-6B31-EEFE-32F9-63CE169AD419}"/>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Toelichting</a:t>
            </a:r>
          </a:p>
        </p:txBody>
      </p:sp>
      <p:sp>
        <p:nvSpPr>
          <p:cNvPr id="7" name="Tekstvak 6">
            <a:extLst>
              <a:ext uri="{FF2B5EF4-FFF2-40B4-BE49-F238E27FC236}">
                <a16:creationId xmlns:a16="http://schemas.microsoft.com/office/drawing/2014/main" id="{AA0CA219-2428-2DC8-8B60-DFF85A1CC921}"/>
              </a:ext>
            </a:extLst>
          </p:cNvPr>
          <p:cNvSpPr txBox="1"/>
          <p:nvPr userDrawn="1"/>
        </p:nvSpPr>
        <p:spPr>
          <a:xfrm>
            <a:off x="457218" y="1531526"/>
            <a:ext cx="11277561" cy="1384995"/>
          </a:xfrm>
          <a:prstGeom prst="rect">
            <a:avLst/>
          </a:prstGeom>
          <a:noFill/>
        </p:spPr>
        <p:txBody>
          <a:bodyPr wrap="square" rtlCol="0">
            <a:spAutoFit/>
          </a:bodyPr>
          <a:lstStyle/>
          <a:p>
            <a:r>
              <a:rPr lang="nl-NL" sz="1050" b="1" dirty="0">
                <a:latin typeface="Century Gothic" panose="020B0502020202020204" pitchFamily="34" charset="0"/>
                <a:cs typeface="Arial" panose="020B0604020202020204" pitchFamily="34" charset="0"/>
              </a:rPr>
              <a:t>Afname Gezondheidsmonitor Jeugd 2023</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De Gezondheidsmonitor Jeugd is in het najaar van 2023 afgenomen onder jongeren in leerjaar 2 en 4 van het RVO. Op de volgende pagina’s zijn de belangrijkste resultaten van uw school afgezet tegen het regionale gemiddelde van hetzelfde onderwijsniveau. Een school die vmbo, havo en vwo aanbiedt wordt vergeleken met het vmbo-havo-vwo-regiogemiddelde, en een vmbo-school met het vmbo-regiogemiddelde.</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Vanwege de betrouwbaarheid van de resultaten en de privacy van de respondenten hanteren wij bij de rapportage een minimum van 30 respondenten die de vraag ingevuld hebben en een minimum van 5 respondenten per specifiek antwoord. Indien de aantallen lager liggen, worden de cijfers niet weergegeven.​</a:t>
            </a:r>
          </a:p>
        </p:txBody>
      </p:sp>
      <p:sp>
        <p:nvSpPr>
          <p:cNvPr id="11" name="Responstabel">
            <a:extLst>
              <a:ext uri="{FF2B5EF4-FFF2-40B4-BE49-F238E27FC236}">
                <a16:creationId xmlns:a16="http://schemas.microsoft.com/office/drawing/2014/main" id="{9A854317-E31C-6BC1-5B71-F076BEBBBF41}"/>
              </a:ext>
            </a:extLst>
          </p:cNvPr>
          <p:cNvSpPr>
            <a:spLocks noGrp="1"/>
          </p:cNvSpPr>
          <p:nvPr>
            <p:ph type="tbl" sz="quarter" idx="10" hasCustomPrompt="1"/>
          </p:nvPr>
        </p:nvSpPr>
        <p:spPr>
          <a:xfrm>
            <a:off x="542127" y="3200674"/>
            <a:ext cx="7920000" cy="2880000"/>
          </a:xfrm>
          <a:prstGeom prst="rect">
            <a:avLst/>
          </a:prstGeom>
        </p:spPr>
        <p:txBody>
          <a:bodyPr/>
          <a:lstStyle>
            <a:lvl1pPr marL="0" indent="0">
              <a:buFontTx/>
              <a:buNone/>
              <a:defRPr/>
            </a:lvl1pPr>
          </a:lstStyle>
          <a:p>
            <a:r>
              <a:rPr lang="nl-NL" dirty="0"/>
              <a:t>Responstabel</a:t>
            </a:r>
          </a:p>
        </p:txBody>
      </p:sp>
    </p:spTree>
    <p:extLst>
      <p:ext uri="{BB962C8B-B14F-4D97-AF65-F5344CB8AC3E}">
        <p14:creationId xmlns:p14="http://schemas.microsoft.com/office/powerpoint/2010/main" val="58502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zin">
    <p:spTree>
      <p:nvGrpSpPr>
        <p:cNvPr id="1" name=""/>
        <p:cNvGrpSpPr/>
        <p:nvPr/>
      </p:nvGrpSpPr>
      <p:grpSpPr>
        <a:xfrm>
          <a:off x="0" y="0"/>
          <a:ext cx="0" cy="0"/>
          <a:chOff x="0" y="0"/>
          <a:chExt cx="0" cy="0"/>
        </a:xfrm>
      </p:grpSpPr>
      <p:sp>
        <p:nvSpPr>
          <p:cNvPr id="38" name="Rechthoek 37" hidden="1">
            <a:extLst>
              <a:ext uri="{FF2B5EF4-FFF2-40B4-BE49-F238E27FC236}">
                <a16:creationId xmlns:a16="http://schemas.microsoft.com/office/drawing/2014/main" id="{71B6D817-B6BD-5D3B-C482-2942CE54FB52}"/>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hidden="1">
            <a:extLst>
              <a:ext uri="{FF2B5EF4-FFF2-40B4-BE49-F238E27FC236}">
                <a16:creationId xmlns:a16="http://schemas.microsoft.com/office/drawing/2014/main" id="{DA25F52B-68C7-5049-CD59-306C469064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hidden="1">
            <a:extLst>
              <a:ext uri="{FF2B5EF4-FFF2-40B4-BE49-F238E27FC236}">
                <a16:creationId xmlns:a16="http://schemas.microsoft.com/office/drawing/2014/main" id="{810F9007-0225-12FD-9C82-0980B9351E1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Rechte verbindingslijn 19" hidden="1">
            <a:extLst>
              <a:ext uri="{FF2B5EF4-FFF2-40B4-BE49-F238E27FC236}">
                <a16:creationId xmlns:a16="http://schemas.microsoft.com/office/drawing/2014/main" id="{3225D304-6E5E-946E-2D93-5C9A280E58B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D64F893-BBB7-B392-C184-DF060C3E7F9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9B049E8D-1EFE-3190-7E51-E04A04B7274D}"/>
              </a:ext>
            </a:extLst>
          </p:cNvPr>
          <p:cNvSpPr txBox="1"/>
          <p:nvPr userDrawn="1"/>
        </p:nvSpPr>
        <p:spPr>
          <a:xfrm>
            <a:off x="8331151" y="3208109"/>
            <a:ext cx="3454376"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moeite met rondkomen</a:t>
            </a:r>
          </a:p>
        </p:txBody>
      </p:sp>
      <p:sp>
        <p:nvSpPr>
          <p:cNvPr id="31" name="Tekstvak 30">
            <a:extLst>
              <a:ext uri="{FF2B5EF4-FFF2-40B4-BE49-F238E27FC236}">
                <a16:creationId xmlns:a16="http://schemas.microsoft.com/office/drawing/2014/main" id="{BBD0F6FE-7C35-6848-99ED-2A91D896180F}"/>
              </a:ext>
            </a:extLst>
          </p:cNvPr>
          <p:cNvSpPr txBox="1"/>
          <p:nvPr userDrawn="1"/>
        </p:nvSpPr>
        <p:spPr>
          <a:xfrm>
            <a:off x="8280407" y="5207025"/>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potentiële mantelzorger</a:t>
            </a:r>
          </a:p>
        </p:txBody>
      </p:sp>
      <p:sp>
        <p:nvSpPr>
          <p:cNvPr id="2" name="TextBox 1">
            <a:extLst>
              <a:ext uri="{FF2B5EF4-FFF2-40B4-BE49-F238E27FC236}">
                <a16:creationId xmlns:a16="http://schemas.microsoft.com/office/drawing/2014/main" id="{6F19E014-4ACE-EB8C-D81A-6956EF3C72F5}"/>
              </a:ext>
            </a:extLst>
          </p:cNvPr>
          <p:cNvSpPr txBox="1"/>
          <p:nvPr userDrawn="1"/>
        </p:nvSpPr>
        <p:spPr>
          <a:xfrm>
            <a:off x="463887" y="1524945"/>
            <a:ext cx="7359301" cy="15465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r>
              <a:rPr lang="nl-NL" sz="1050" kern="1200" dirty="0">
                <a:solidFill>
                  <a:schemeClr val="tx1"/>
                </a:solidFill>
                <a:latin typeface="Century Gothic" panose="020B0502020202020204" pitchFamily="34" charset="0"/>
                <a:ea typeface="+mn-ea"/>
                <a:cs typeface="+mn-cs"/>
              </a:rPr>
              <a:t>De gezinssituatie waarin een jongere opgroeit heeft invloed op de gezondheid en het welzijn van de jongere. Jongeren die een goede band hebben met hun ouders hebben over het algemeen minder psychosociale problemen.</a:t>
            </a:r>
          </a:p>
          <a:p>
            <a:endParaRPr lang="nl-NL" sz="1050" kern="1200" dirty="0">
              <a:solidFill>
                <a:schemeClr val="tx1"/>
              </a:solidFill>
              <a:latin typeface="Century Gothic" panose="020B0502020202020204" pitchFamily="34" charset="0"/>
              <a:ea typeface="+mn-ea"/>
              <a:cs typeface="+mn-cs"/>
            </a:endParaRPr>
          </a:p>
          <a:p>
            <a:r>
              <a:rPr lang="nl-NL" sz="1050" kern="1200" dirty="0">
                <a:solidFill>
                  <a:schemeClr val="tx1"/>
                </a:solidFill>
                <a:latin typeface="Century Gothic" panose="020B0502020202020204" pitchFamily="34" charset="0"/>
                <a:ea typeface="+mn-ea"/>
                <a:cs typeface="+mn-cs"/>
              </a:rPr>
              <a:t>Van eenoudergezinnen en gezinnen die moeite hebben met rondkomen wordt veel veerkracht en improvisatie verwacht. Ook als er een gezinslid is met een lichamelijke, psychische ziekte of een verslaving (potentiële mantelzorger) kan dat invloed hebben op diverse aspecten van de gezondheid en het welzijn van de jongere (minder goede ervaren gezondheid, meer psychische problemen, meer genotmiddelengebruik, spijbelgedrag).</a:t>
            </a:r>
          </a:p>
        </p:txBody>
      </p:sp>
      <p:sp>
        <p:nvSpPr>
          <p:cNvPr id="4" name="Tekstvak 3">
            <a:extLst>
              <a:ext uri="{FF2B5EF4-FFF2-40B4-BE49-F238E27FC236}">
                <a16:creationId xmlns:a16="http://schemas.microsoft.com/office/drawing/2014/main" id="{31DE1161-19FB-F452-68B5-16351A66F708}"/>
              </a:ext>
            </a:extLst>
          </p:cNvPr>
          <p:cNvSpPr txBox="1"/>
          <p:nvPr userDrawn="1"/>
        </p:nvSpPr>
        <p:spPr>
          <a:xfrm>
            <a:off x="1314972" y="4498611"/>
            <a:ext cx="2609957" cy="261610"/>
          </a:xfrm>
          <a:prstGeom prst="rect">
            <a:avLst/>
          </a:prstGeom>
          <a:noFill/>
        </p:spPr>
        <p:txBody>
          <a:bodyPr wrap="square">
            <a:spAutoFit/>
          </a:body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beide ouders</a:t>
            </a:r>
          </a:p>
        </p:txBody>
      </p:sp>
      <p:sp>
        <p:nvSpPr>
          <p:cNvPr id="10" name="TextBox 1">
            <a:extLst>
              <a:ext uri="{FF2B5EF4-FFF2-40B4-BE49-F238E27FC236}">
                <a16:creationId xmlns:a16="http://schemas.microsoft.com/office/drawing/2014/main" id="{388E0FD7-EE4B-9967-0C37-D07D3F80D801}"/>
              </a:ext>
            </a:extLst>
          </p:cNvPr>
          <p:cNvSpPr txBox="1"/>
          <p:nvPr userDrawn="1"/>
        </p:nvSpPr>
        <p:spPr>
          <a:xfrm>
            <a:off x="1302087" y="5756423"/>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vader of moeder en zijn/haar partner</a:t>
            </a:r>
          </a:p>
        </p:txBody>
      </p:sp>
      <p:sp>
        <p:nvSpPr>
          <p:cNvPr id="12" name="TextBox 1">
            <a:extLst>
              <a:ext uri="{FF2B5EF4-FFF2-40B4-BE49-F238E27FC236}">
                <a16:creationId xmlns:a16="http://schemas.microsoft.com/office/drawing/2014/main" id="{F00A299A-1789-3B01-8005-ABC4A2017B0C}"/>
              </a:ext>
            </a:extLst>
          </p:cNvPr>
          <p:cNvSpPr txBox="1"/>
          <p:nvPr userDrawn="1"/>
        </p:nvSpPr>
        <p:spPr>
          <a:xfrm>
            <a:off x="5203060" y="4413972"/>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afwisselend bij beide ouders (co-ouderschap)</a:t>
            </a:r>
          </a:p>
        </p:txBody>
      </p:sp>
      <p:sp>
        <p:nvSpPr>
          <p:cNvPr id="13" name="TextBox 1">
            <a:extLst>
              <a:ext uri="{FF2B5EF4-FFF2-40B4-BE49-F238E27FC236}">
                <a16:creationId xmlns:a16="http://schemas.microsoft.com/office/drawing/2014/main" id="{5C3819BA-CDB8-7944-C466-E03B4E2C9A7E}"/>
              </a:ext>
            </a:extLst>
          </p:cNvPr>
          <p:cNvSpPr txBox="1"/>
          <p:nvPr userDrawn="1"/>
        </p:nvSpPr>
        <p:spPr>
          <a:xfrm>
            <a:off x="5203333" y="5843179"/>
            <a:ext cx="2690507"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in een eenoudergezin</a:t>
            </a:r>
          </a:p>
        </p:txBody>
      </p:sp>
      <p:sp>
        <p:nvSpPr>
          <p:cNvPr id="18" name="Rectangle 16">
            <a:extLst>
              <a:ext uri="{FF2B5EF4-FFF2-40B4-BE49-F238E27FC236}">
                <a16:creationId xmlns:a16="http://schemas.microsoft.com/office/drawing/2014/main" id="{50E25E35-8B3C-6C74-2AD7-DAFDA89C0A01}"/>
              </a:ext>
            </a:extLst>
          </p:cNvPr>
          <p:cNvSpPr>
            <a:spLocks/>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7" name="Rectangle 16">
            <a:extLst>
              <a:ext uri="{FF2B5EF4-FFF2-40B4-BE49-F238E27FC236}">
                <a16:creationId xmlns:a16="http://schemas.microsoft.com/office/drawing/2014/main" id="{048B55B4-D6BF-8A04-5D90-9A498A5AC6B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a:t>
            </a:r>
          </a:p>
        </p:txBody>
      </p:sp>
      <p:sp>
        <p:nvSpPr>
          <p:cNvPr id="9" name="Percentage mantelzorger regio">
            <a:extLst>
              <a:ext uri="{FF2B5EF4-FFF2-40B4-BE49-F238E27FC236}">
                <a16:creationId xmlns:a16="http://schemas.microsoft.com/office/drawing/2014/main" id="{3E651B78-5A28-1406-9F51-42C6C4A2DD39}"/>
              </a:ext>
            </a:extLst>
          </p:cNvPr>
          <p:cNvSpPr>
            <a:spLocks noGrp="1"/>
          </p:cNvSpPr>
          <p:nvPr>
            <p:ph type="body" sz="quarter" idx="18" hasCustomPrompt="1"/>
          </p:nvPr>
        </p:nvSpPr>
        <p:spPr>
          <a:xfrm>
            <a:off x="10148810" y="4175066"/>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29" name="Percentage mantelzorger">
            <a:extLst>
              <a:ext uri="{FF2B5EF4-FFF2-40B4-BE49-F238E27FC236}">
                <a16:creationId xmlns:a16="http://schemas.microsoft.com/office/drawing/2014/main" id="{1E928B7B-FF23-E2BA-655E-6FE027EE10F2}"/>
              </a:ext>
            </a:extLst>
          </p:cNvPr>
          <p:cNvSpPr>
            <a:spLocks noGrp="1"/>
          </p:cNvSpPr>
          <p:nvPr>
            <p:ph type="body" sz="quarter" idx="12" hasCustomPrompt="1"/>
          </p:nvPr>
        </p:nvSpPr>
        <p:spPr>
          <a:xfrm>
            <a:off x="9082029" y="4187231"/>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3" name="Percentage rondkomen regio">
            <a:extLst>
              <a:ext uri="{FF2B5EF4-FFF2-40B4-BE49-F238E27FC236}">
                <a16:creationId xmlns:a16="http://schemas.microsoft.com/office/drawing/2014/main" id="{B018E86C-E7F2-C671-08F2-5BBE7B20F8D6}"/>
              </a:ext>
            </a:extLst>
          </p:cNvPr>
          <p:cNvSpPr>
            <a:spLocks noGrp="1"/>
          </p:cNvSpPr>
          <p:nvPr>
            <p:ph type="body" sz="quarter" idx="17" hasCustomPrompt="1"/>
          </p:nvPr>
        </p:nvSpPr>
        <p:spPr>
          <a:xfrm>
            <a:off x="10148810" y="2181084"/>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rondkomen">
            <a:extLst>
              <a:ext uri="{FF2B5EF4-FFF2-40B4-BE49-F238E27FC236}">
                <a16:creationId xmlns:a16="http://schemas.microsoft.com/office/drawing/2014/main" id="{19A4FE2A-F43C-F184-90AE-6FE453A4CBDB}"/>
              </a:ext>
            </a:extLst>
          </p:cNvPr>
          <p:cNvSpPr>
            <a:spLocks noGrp="1"/>
          </p:cNvSpPr>
          <p:nvPr>
            <p:ph type="body" sz="quarter" idx="11" hasCustomPrompt="1"/>
          </p:nvPr>
        </p:nvSpPr>
        <p:spPr>
          <a:xfrm>
            <a:off x="9082029" y="21810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gezin 4">
            <a:extLst>
              <a:ext uri="{FF2B5EF4-FFF2-40B4-BE49-F238E27FC236}">
                <a16:creationId xmlns:a16="http://schemas.microsoft.com/office/drawing/2014/main" id="{4161E49E-6581-FB08-6117-A5CA5C1CB598}"/>
              </a:ext>
            </a:extLst>
          </p:cNvPr>
          <p:cNvSpPr>
            <a:spLocks noGrp="1"/>
          </p:cNvSpPr>
          <p:nvPr>
            <p:ph type="body" sz="quarter" idx="16" hasCustomPrompt="1"/>
          </p:nvPr>
        </p:nvSpPr>
        <p:spPr>
          <a:xfrm>
            <a:off x="436875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7" name="Percentage gezin 3">
            <a:extLst>
              <a:ext uri="{FF2B5EF4-FFF2-40B4-BE49-F238E27FC236}">
                <a16:creationId xmlns:a16="http://schemas.microsoft.com/office/drawing/2014/main" id="{67999E3F-C612-9F42-2F60-60A3F018262F}"/>
              </a:ext>
            </a:extLst>
          </p:cNvPr>
          <p:cNvSpPr>
            <a:spLocks noGrp="1"/>
          </p:cNvSpPr>
          <p:nvPr>
            <p:ph type="body" sz="quarter" idx="15" hasCustomPrompt="1"/>
          </p:nvPr>
        </p:nvSpPr>
        <p:spPr>
          <a:xfrm>
            <a:off x="436875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6" name="Percentage gezin 2">
            <a:extLst>
              <a:ext uri="{FF2B5EF4-FFF2-40B4-BE49-F238E27FC236}">
                <a16:creationId xmlns:a16="http://schemas.microsoft.com/office/drawing/2014/main" id="{7D1AE943-5E61-8215-FF49-44DED149BC8D}"/>
              </a:ext>
            </a:extLst>
          </p:cNvPr>
          <p:cNvSpPr>
            <a:spLocks noGrp="1"/>
          </p:cNvSpPr>
          <p:nvPr>
            <p:ph type="body" sz="quarter" idx="14" hasCustomPrompt="1"/>
          </p:nvPr>
        </p:nvSpPr>
        <p:spPr>
          <a:xfrm>
            <a:off x="46388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5" name="Percentage gezin 1">
            <a:extLst>
              <a:ext uri="{FF2B5EF4-FFF2-40B4-BE49-F238E27FC236}">
                <a16:creationId xmlns:a16="http://schemas.microsoft.com/office/drawing/2014/main" id="{1B2381A6-D792-7218-964A-4EEB1B9CC22D}"/>
              </a:ext>
            </a:extLst>
          </p:cNvPr>
          <p:cNvSpPr>
            <a:spLocks noGrp="1"/>
          </p:cNvSpPr>
          <p:nvPr>
            <p:ph type="body" sz="quarter" idx="13" hasCustomPrompt="1"/>
          </p:nvPr>
        </p:nvSpPr>
        <p:spPr>
          <a:xfrm>
            <a:off x="46388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1" name="Tekstvak 10">
            <a:extLst>
              <a:ext uri="{FF2B5EF4-FFF2-40B4-BE49-F238E27FC236}">
                <a16:creationId xmlns:a16="http://schemas.microsoft.com/office/drawing/2014/main" id="{E079660F-F93D-6C92-81C9-E29EDE819E05}"/>
              </a:ext>
            </a:extLst>
          </p:cNvPr>
          <p:cNvSpPr txBox="1"/>
          <p:nvPr userDrawn="1"/>
        </p:nvSpPr>
        <p:spPr>
          <a:xfrm>
            <a:off x="10987010" y="249059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6A952149-2173-91F2-6B58-46B8F804464F}"/>
              </a:ext>
            </a:extLst>
          </p:cNvPr>
          <p:cNvSpPr txBox="1"/>
          <p:nvPr userDrawn="1"/>
        </p:nvSpPr>
        <p:spPr>
          <a:xfrm>
            <a:off x="8422433" y="2490597"/>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413F90F6-DC66-BB1F-613D-09DE8B4B9808}"/>
              </a:ext>
            </a:extLst>
          </p:cNvPr>
          <p:cNvSpPr txBox="1"/>
          <p:nvPr userDrawn="1"/>
        </p:nvSpPr>
        <p:spPr>
          <a:xfrm>
            <a:off x="10987010" y="449204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6" name="Tekstvak 15">
            <a:extLst>
              <a:ext uri="{FF2B5EF4-FFF2-40B4-BE49-F238E27FC236}">
                <a16:creationId xmlns:a16="http://schemas.microsoft.com/office/drawing/2014/main" id="{6BFD0980-D8F5-48F8-ED74-D2617F291FC3}"/>
              </a:ext>
            </a:extLst>
          </p:cNvPr>
          <p:cNvSpPr txBox="1"/>
          <p:nvPr userDrawn="1"/>
        </p:nvSpPr>
        <p:spPr>
          <a:xfrm>
            <a:off x="8422433" y="449204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Tree>
    <p:extLst>
      <p:ext uri="{BB962C8B-B14F-4D97-AF65-F5344CB8AC3E}">
        <p14:creationId xmlns:p14="http://schemas.microsoft.com/office/powerpoint/2010/main" val="138721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zin OKO">
    <p:spTree>
      <p:nvGrpSpPr>
        <p:cNvPr id="1" name=""/>
        <p:cNvGrpSpPr/>
        <p:nvPr/>
      </p:nvGrpSpPr>
      <p:grpSpPr>
        <a:xfrm>
          <a:off x="0" y="0"/>
          <a:ext cx="0" cy="0"/>
          <a:chOff x="0" y="0"/>
          <a:chExt cx="0" cy="0"/>
        </a:xfrm>
      </p:grpSpPr>
      <p:cxnSp>
        <p:nvCxnSpPr>
          <p:cNvPr id="6" name="Rechte verbindingslijn 5">
            <a:extLst>
              <a:ext uri="{FF2B5EF4-FFF2-40B4-BE49-F238E27FC236}">
                <a16:creationId xmlns:a16="http://schemas.microsoft.com/office/drawing/2014/main" id="{EB2671A6-4C57-EA8D-8E65-31E089320FD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hidden="1">
            <a:extLst>
              <a:ext uri="{FF2B5EF4-FFF2-40B4-BE49-F238E27FC236}">
                <a16:creationId xmlns:a16="http://schemas.microsoft.com/office/drawing/2014/main" id="{617D2B0E-9D75-B817-57FA-E95D53B66417}"/>
              </a:ext>
            </a:extLst>
          </p:cNvPr>
          <p:cNvCxnSpPr>
            <a:cxnSpLocks/>
          </p:cNvCxnSpPr>
          <p:nvPr userDrawn="1"/>
        </p:nvCxnSpPr>
        <p:spPr>
          <a:xfrm flipV="1">
            <a:off x="8051825" y="1510474"/>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B9960E8F-57BD-3DCF-B371-0A6126CDD8DA}"/>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C314E6A-C204-A841-92CA-87E155DB53E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hidden="1">
            <a:extLst>
              <a:ext uri="{FF2B5EF4-FFF2-40B4-BE49-F238E27FC236}">
                <a16:creationId xmlns:a16="http://schemas.microsoft.com/office/drawing/2014/main" id="{A6AD40A5-1A1D-9698-9442-A8638AAF036E}"/>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85F66EB-314B-6AD9-72DF-2654F84224BF}"/>
              </a:ext>
            </a:extLst>
          </p:cNvPr>
          <p:cNvSpPr txBox="1"/>
          <p:nvPr userDrawn="1"/>
        </p:nvSpPr>
        <p:spPr>
          <a:xfrm>
            <a:off x="439706" y="4540586"/>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was in de afgelopen week 3 of meer dagen ‘s avonds na 10 uur niet thuis</a:t>
            </a:r>
          </a:p>
        </p:txBody>
      </p:sp>
      <p:sp>
        <p:nvSpPr>
          <p:cNvPr id="3" name="TextBox 1">
            <a:extLst>
              <a:ext uri="{FF2B5EF4-FFF2-40B4-BE49-F238E27FC236}">
                <a16:creationId xmlns:a16="http://schemas.microsoft.com/office/drawing/2014/main" id="{5E3233B5-6D13-671C-1735-B3AF8A2E3FE0}"/>
              </a:ext>
            </a:extLst>
          </p:cNvPr>
          <p:cNvSpPr txBox="1"/>
          <p:nvPr userDrawn="1"/>
        </p:nvSpPr>
        <p:spPr>
          <a:xfrm>
            <a:off x="457218" y="1513194"/>
            <a:ext cx="3420976"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Steun, opvattingen en betrokkenheid van ouders hebben invloed op het gedrag van de jongere.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Er is gevraagd in hoeverre de jongere 's avonds van huis is en naar de relatie die jongeren met hun ouders/verzorgers hebben</a:t>
            </a:r>
          </a:p>
        </p:txBody>
      </p:sp>
      <p:sp>
        <p:nvSpPr>
          <p:cNvPr id="2" name="Rectangle 16">
            <a:extLst>
              <a:ext uri="{FF2B5EF4-FFF2-40B4-BE49-F238E27FC236}">
                <a16:creationId xmlns:a16="http://schemas.microsoft.com/office/drawing/2014/main" id="{4B5A45BB-80B5-73BF-FC9F-4223CC528737}"/>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 OKO</a:t>
            </a:r>
          </a:p>
        </p:txBody>
      </p:sp>
      <p:sp>
        <p:nvSpPr>
          <p:cNvPr id="4" name="Rectangle 16">
            <a:extLst>
              <a:ext uri="{FF2B5EF4-FFF2-40B4-BE49-F238E27FC236}">
                <a16:creationId xmlns:a16="http://schemas.microsoft.com/office/drawing/2014/main" id="{EFF1B14F-18F7-4044-4D12-0D32740F4BFE}"/>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8" name="Grafiek gezin">
            <a:extLst>
              <a:ext uri="{FF2B5EF4-FFF2-40B4-BE49-F238E27FC236}">
                <a16:creationId xmlns:a16="http://schemas.microsoft.com/office/drawing/2014/main" id="{B7F8EBED-2DFC-E921-9D36-C0D59E3829E0}"/>
              </a:ext>
            </a:extLst>
          </p:cNvPr>
          <p:cNvSpPr>
            <a:spLocks noGrp="1"/>
          </p:cNvSpPr>
          <p:nvPr>
            <p:ph type="chart" sz="quarter" idx="14"/>
          </p:nvPr>
        </p:nvSpPr>
        <p:spPr>
          <a:xfrm>
            <a:off x="4368757" y="1519200"/>
            <a:ext cx="7365970" cy="4881600"/>
          </a:xfrm>
          <a:prstGeom prst="rect">
            <a:avLst/>
          </a:prstGeom>
        </p:spPr>
        <p:txBody>
          <a:bodyPr/>
          <a:lstStyle>
            <a:lvl1pPr marL="0" indent="0">
              <a:buNone/>
              <a:defRPr/>
            </a:lvl1pPr>
          </a:lstStyle>
          <a:p>
            <a:endParaRPr lang="nl-NL" dirty="0"/>
          </a:p>
        </p:txBody>
      </p:sp>
      <p:sp>
        <p:nvSpPr>
          <p:cNvPr id="34" name="Percentage niet thuis">
            <a:extLst>
              <a:ext uri="{FF2B5EF4-FFF2-40B4-BE49-F238E27FC236}">
                <a16:creationId xmlns:a16="http://schemas.microsoft.com/office/drawing/2014/main" id="{2B3ADC1B-9DF3-E97E-D245-7B7EEAC1F05E}"/>
              </a:ext>
            </a:extLst>
          </p:cNvPr>
          <p:cNvSpPr>
            <a:spLocks noGrp="1"/>
          </p:cNvSpPr>
          <p:nvPr>
            <p:ph type="body" sz="quarter" idx="13" hasCustomPrompt="1"/>
          </p:nvPr>
        </p:nvSpPr>
        <p:spPr>
          <a:xfrm>
            <a:off x="1748606" y="35409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953332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ool">
    <p:spTree>
      <p:nvGrpSpPr>
        <p:cNvPr id="1" name=""/>
        <p:cNvGrpSpPr/>
        <p:nvPr/>
      </p:nvGrpSpPr>
      <p:grpSpPr>
        <a:xfrm>
          <a:off x="0" y="0"/>
          <a:ext cx="0" cy="0"/>
          <a:chOff x="0" y="0"/>
          <a:chExt cx="0" cy="0"/>
        </a:xfrm>
      </p:grpSpPr>
      <p:sp>
        <p:nvSpPr>
          <p:cNvPr id="6" name="Rectangle 16">
            <a:extLst>
              <a:ext uri="{FF2B5EF4-FFF2-40B4-BE49-F238E27FC236}">
                <a16:creationId xmlns:a16="http://schemas.microsoft.com/office/drawing/2014/main" id="{623A811D-D64D-05CF-4309-F58DABF7FAA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a:t>
            </a:r>
          </a:p>
        </p:txBody>
      </p:sp>
      <p:sp>
        <p:nvSpPr>
          <p:cNvPr id="7" name="Rectangle 16">
            <a:extLst>
              <a:ext uri="{FF2B5EF4-FFF2-40B4-BE49-F238E27FC236}">
                <a16:creationId xmlns:a16="http://schemas.microsoft.com/office/drawing/2014/main" id="{4A2D4A77-5D5D-1CD5-5264-00420710E4B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8" name="Rechte verbindingslijn 7">
            <a:extLst>
              <a:ext uri="{FF2B5EF4-FFF2-40B4-BE49-F238E27FC236}">
                <a16:creationId xmlns:a16="http://schemas.microsoft.com/office/drawing/2014/main" id="{4EBBC388-6203-4103-0F55-DC5BDB6D0BF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424C6457-282A-BC97-441C-833F23E9AB8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9CE902B1-2428-39F7-E897-006B2D2185C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71B5B0DE-2A03-5D06-0A1F-4F2A6BFCFB1F}"/>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982CEA3-186B-F917-C1B8-B003643EAECD}"/>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xtBox 1">
            <a:extLst>
              <a:ext uri="{FF2B5EF4-FFF2-40B4-BE49-F238E27FC236}">
                <a16:creationId xmlns:a16="http://schemas.microsoft.com/office/drawing/2014/main" id="{4BEFB0FC-6068-D09D-E746-9ED1F84593F8}"/>
              </a:ext>
            </a:extLst>
          </p:cNvPr>
          <p:cNvSpPr txBox="1"/>
          <p:nvPr userDrawn="1"/>
        </p:nvSpPr>
        <p:spPr>
          <a:xfrm>
            <a:off x="455475" y="1519200"/>
            <a:ext cx="3454371" cy="21929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Jongeren brengen een groot deel van hun tijd door op school. Op school doen jongeren kennis en vaardigheden op die belangrijk zijn voor hun ontwikkeling. Maar ook doen ze sociale contacten op en maken ze vrienden.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Wanneer jongeren worden gepest, kan dit negatieve gevolgen hebben voor hun sociaal-emotionele gezondheid.</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In de monitor is </a:t>
            </a:r>
            <a:r>
              <a:rPr lang="nl-NL" sz="1050" b="0" kern="1200" noProof="0" dirty="0">
                <a:solidFill>
                  <a:schemeClr val="tx1"/>
                </a:solidFill>
                <a:latin typeface="Century Gothic" panose="020B0502020202020204" pitchFamily="34" charset="0"/>
                <a:ea typeface="+mn-ea"/>
                <a:cs typeface="Arial" panose="020B0604020202020204" pitchFamily="34" charset="0"/>
              </a:rPr>
              <a:t>gevraagd naar de schoolbeleving, ziekteverzuim, spijbelen </a:t>
            </a:r>
            <a:r>
              <a:rPr lang="en-US" sz="1050" b="0" kern="1200" dirty="0">
                <a:solidFill>
                  <a:schemeClr val="tx1"/>
                </a:solidFill>
                <a:latin typeface="Century Gothic" panose="020B0502020202020204" pitchFamily="34" charset="0"/>
                <a:ea typeface="+mn-ea"/>
                <a:cs typeface="Arial" panose="020B0604020202020204" pitchFamily="34" charset="0"/>
              </a:rPr>
              <a:t>en </a:t>
            </a:r>
            <a:r>
              <a:rPr lang="nl-NL" sz="1050" b="0" kern="1200" noProof="0" dirty="0">
                <a:solidFill>
                  <a:schemeClr val="tx1"/>
                </a:solidFill>
                <a:latin typeface="Century Gothic" panose="020B0502020202020204" pitchFamily="34" charset="0"/>
                <a:ea typeface="+mn-ea"/>
                <a:cs typeface="Arial" panose="020B0604020202020204" pitchFamily="34" charset="0"/>
              </a:rPr>
              <a:t>pesten</a:t>
            </a:r>
            <a:r>
              <a:rPr lang="en-US" sz="1050" b="0" kern="1200" dirty="0">
                <a:solidFill>
                  <a:schemeClr val="tx1"/>
                </a:solidFill>
                <a:latin typeface="Century Gothic" panose="020B0502020202020204" pitchFamily="34" charset="0"/>
                <a:ea typeface="+mn-ea"/>
                <a:cs typeface="Arial" panose="020B0604020202020204" pitchFamily="34" charset="0"/>
              </a:rPr>
              <a:t>.</a:t>
            </a:r>
          </a:p>
        </p:txBody>
      </p:sp>
      <p:sp>
        <p:nvSpPr>
          <p:cNvPr id="4" name="Grafiek pesten">
            <a:extLst>
              <a:ext uri="{FF2B5EF4-FFF2-40B4-BE49-F238E27FC236}">
                <a16:creationId xmlns:a16="http://schemas.microsoft.com/office/drawing/2014/main" id="{DD5BEB99-7026-F31A-DCB0-D675FCF9957D}"/>
              </a:ext>
            </a:extLst>
          </p:cNvPr>
          <p:cNvSpPr>
            <a:spLocks noGrp="1"/>
          </p:cNvSpPr>
          <p:nvPr>
            <p:ph type="chart" sz="quarter" idx="17"/>
          </p:nvPr>
        </p:nvSpPr>
        <p:spPr>
          <a:xfrm>
            <a:off x="8278668" y="4024800"/>
            <a:ext cx="3454371" cy="2376000"/>
          </a:xfrm>
          <a:prstGeom prst="rect">
            <a:avLst/>
          </a:prstGeom>
        </p:spPr>
        <p:txBody>
          <a:bodyPr/>
          <a:lstStyle>
            <a:lvl1pPr marL="0" indent="0">
              <a:buNone/>
              <a:defRPr/>
            </a:lvl1pPr>
          </a:lstStyle>
          <a:p>
            <a:endParaRPr lang="nl-NL"/>
          </a:p>
        </p:txBody>
      </p:sp>
      <p:sp>
        <p:nvSpPr>
          <p:cNvPr id="3" name="Grafiek spijbelen">
            <a:extLst>
              <a:ext uri="{FF2B5EF4-FFF2-40B4-BE49-F238E27FC236}">
                <a16:creationId xmlns:a16="http://schemas.microsoft.com/office/drawing/2014/main" id="{9D425F28-A08D-2E93-F585-7DCB06C12ED1}"/>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2" name="Grafiek ziekteverzuim">
            <a:extLst>
              <a:ext uri="{FF2B5EF4-FFF2-40B4-BE49-F238E27FC236}">
                <a16:creationId xmlns:a16="http://schemas.microsoft.com/office/drawing/2014/main" id="{09AC8F95-77A3-29B6-B4DC-EAC838C4B242}"/>
              </a:ext>
            </a:extLst>
          </p:cNvPr>
          <p:cNvSpPr>
            <a:spLocks noGrp="1"/>
          </p:cNvSpPr>
          <p:nvPr>
            <p:ph type="chart" sz="quarter" idx="15"/>
          </p:nvPr>
        </p:nvSpPr>
        <p:spPr>
          <a:xfrm>
            <a:off x="8280294" y="1519200"/>
            <a:ext cx="3454373" cy="2376000"/>
          </a:xfrm>
          <a:prstGeom prst="rect">
            <a:avLst/>
          </a:prstGeom>
        </p:spPr>
        <p:txBody>
          <a:bodyPr/>
          <a:lstStyle>
            <a:lvl1pPr marL="0" indent="0">
              <a:buNone/>
              <a:defRPr/>
            </a:lvl1pPr>
          </a:lstStyle>
          <a:p>
            <a:endParaRPr lang="nl-NL"/>
          </a:p>
        </p:txBody>
      </p:sp>
      <p:sp>
        <p:nvSpPr>
          <p:cNvPr id="38" name="Grafiek schoolbeleving">
            <a:extLst>
              <a:ext uri="{FF2B5EF4-FFF2-40B4-BE49-F238E27FC236}">
                <a16:creationId xmlns:a16="http://schemas.microsoft.com/office/drawing/2014/main" id="{B7F8EBED-2DFC-E921-9D36-C0D59E3829E0}"/>
              </a:ext>
            </a:extLst>
          </p:cNvPr>
          <p:cNvSpPr>
            <a:spLocks noGrp="1"/>
          </p:cNvSpPr>
          <p:nvPr>
            <p:ph type="chart" sz="quarter" idx="14"/>
          </p:nvPr>
        </p:nvSpPr>
        <p:spPr>
          <a:xfrm>
            <a:off x="4368813" y="1519200"/>
            <a:ext cx="3454374"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60154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ool OKO">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28B0E0AF-56FA-B90F-C70F-31CE5DD7940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 OKO</a:t>
            </a:r>
          </a:p>
        </p:txBody>
      </p:sp>
      <p:sp>
        <p:nvSpPr>
          <p:cNvPr id="8" name="Rectangle 16">
            <a:extLst>
              <a:ext uri="{FF2B5EF4-FFF2-40B4-BE49-F238E27FC236}">
                <a16:creationId xmlns:a16="http://schemas.microsoft.com/office/drawing/2014/main" id="{C8FF4879-212C-D941-2604-B2BD54A17402}"/>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9" name="Rechte verbindingslijn 8" hidden="1">
            <a:extLst>
              <a:ext uri="{FF2B5EF4-FFF2-40B4-BE49-F238E27FC236}">
                <a16:creationId xmlns:a16="http://schemas.microsoft.com/office/drawing/2014/main" id="{B3CFF46E-1E53-7C2B-1F88-ABBF5B7A401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hidden="1">
            <a:extLst>
              <a:ext uri="{FF2B5EF4-FFF2-40B4-BE49-F238E27FC236}">
                <a16:creationId xmlns:a16="http://schemas.microsoft.com/office/drawing/2014/main" id="{5639E6EE-880A-DD16-E756-AD6F16C6254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hoek 10" hidden="1">
            <a:extLst>
              <a:ext uri="{FF2B5EF4-FFF2-40B4-BE49-F238E27FC236}">
                <a16:creationId xmlns:a16="http://schemas.microsoft.com/office/drawing/2014/main" id="{A02D192D-D6BB-9FEA-77EE-1179756D283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hidden="1">
            <a:extLst>
              <a:ext uri="{FF2B5EF4-FFF2-40B4-BE49-F238E27FC236}">
                <a16:creationId xmlns:a16="http://schemas.microsoft.com/office/drawing/2014/main" id="{C818CE4F-439C-3AD9-8AA3-F5E68A1720A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BFA7E9BC-6AF3-5BD9-6CF0-4DB1B18BFCC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Grafiek schoolbeleving OKO">
            <a:extLst>
              <a:ext uri="{FF2B5EF4-FFF2-40B4-BE49-F238E27FC236}">
                <a16:creationId xmlns:a16="http://schemas.microsoft.com/office/drawing/2014/main" id="{B7F8EBED-2DFC-E921-9D36-C0D59E3829E0}"/>
              </a:ext>
            </a:extLst>
          </p:cNvPr>
          <p:cNvSpPr>
            <a:spLocks noGrp="1"/>
          </p:cNvSpPr>
          <p:nvPr>
            <p:ph type="chart" sz="quarter" idx="14"/>
          </p:nvPr>
        </p:nvSpPr>
        <p:spPr>
          <a:xfrm>
            <a:off x="457217" y="1519200"/>
            <a:ext cx="7365967" cy="488063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70291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zondheid en Geluk">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F6D8850-0085-C881-9582-A2B3710ACD7E}"/>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3. Gezondheid en geluk</a:t>
            </a:r>
          </a:p>
        </p:txBody>
      </p:sp>
      <p:sp>
        <p:nvSpPr>
          <p:cNvPr id="15" name="Rectangle 16">
            <a:extLst>
              <a:ext uri="{FF2B5EF4-FFF2-40B4-BE49-F238E27FC236}">
                <a16:creationId xmlns:a16="http://schemas.microsoft.com/office/drawing/2014/main" id="{A763C116-2583-57EA-96E0-7AC9A37C1DA3}"/>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6" name="Rechte verbindingslijn 15">
            <a:extLst>
              <a:ext uri="{FF2B5EF4-FFF2-40B4-BE49-F238E27FC236}">
                <a16:creationId xmlns:a16="http://schemas.microsoft.com/office/drawing/2014/main" id="{A547F1BE-A357-0035-C17F-79B51F1A243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2BDC6982-5E05-D0D8-2BEA-A731689CD53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Rechthoek 18" hidden="1">
            <a:extLst>
              <a:ext uri="{FF2B5EF4-FFF2-40B4-BE49-F238E27FC236}">
                <a16:creationId xmlns:a16="http://schemas.microsoft.com/office/drawing/2014/main" id="{9C90250F-66E0-5F0D-21FB-2DF018B715DD}"/>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hidden="1">
            <a:extLst>
              <a:ext uri="{FF2B5EF4-FFF2-40B4-BE49-F238E27FC236}">
                <a16:creationId xmlns:a16="http://schemas.microsoft.com/office/drawing/2014/main" id="{215ED514-AADD-15D2-FE3F-BD5C26AA1DCE}"/>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D2C6E18D-CC15-2012-4379-CBDD6E8758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C41DE5DE-AB70-720A-1D42-E507A0A8F0E0}"/>
              </a:ext>
            </a:extLst>
          </p:cNvPr>
          <p:cNvSpPr txBox="1"/>
          <p:nvPr userDrawn="1"/>
        </p:nvSpPr>
        <p:spPr>
          <a:xfrm>
            <a:off x="457219" y="1519200"/>
            <a:ext cx="3454320" cy="2516073"/>
          </a:xfrm>
          <a:prstGeom prst="rect">
            <a:avLst/>
          </a:prstGeom>
          <a:noFill/>
        </p:spPr>
        <p:txBody>
          <a:bodyPr wrap="square" rtlCol="0">
            <a:spAutoFit/>
          </a:bodyPr>
          <a:lstStyle/>
          <a:p>
            <a:pPr marL="0" algn="l" defTabSz="839852" rtl="0" eaLnBrk="1" latinLnBrk="0" hangingPunct="1"/>
            <a:r>
              <a:rPr lang="nl-NL" sz="1050" kern="1200" dirty="0">
                <a:solidFill>
                  <a:schemeClr val="tx1"/>
                </a:solidFill>
                <a:latin typeface="Century Gothic" panose="020B0502020202020204" pitchFamily="34" charset="0"/>
                <a:ea typeface="+mn-ea"/>
                <a:cs typeface="+mn-cs"/>
              </a:rPr>
              <a:t>Gezondheid is meer dan de afwezigheid van lichamelijke klachten. Jongeren kunnen zelf het beste aangeven hoe zij hun gezondheid ervaren. Dit is een betrouwbare indicator voor de algehele gezondheidstoestand van jongeren. Uit de resultaten van de monitor blijkt dat de meerderheid van de jongeren de eigen gezondheid als (zeer) goed ervaart. Het percentage is wel gedaald ten opzichte van 2021.</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kern="1200" dirty="0">
                <a:solidFill>
                  <a:schemeClr val="tx1"/>
                </a:solidFill>
                <a:latin typeface="Century Gothic" panose="020B0502020202020204" pitchFamily="34" charset="0"/>
                <a:ea typeface="+mn-ea"/>
                <a:cs typeface="+mn-cs"/>
              </a:rPr>
              <a:t>In de afgelopen monitors is onderzocht hoe gelukkig de jongeren zich voelen. Tijdens de coronaperiode(2021) voelden ze zich minder gelukkig dan in 2019. In 2023 voelen ze zich weer gelukkiger dan in 2021.</a:t>
            </a:r>
          </a:p>
        </p:txBody>
      </p:sp>
      <p:sp>
        <p:nvSpPr>
          <p:cNvPr id="2" name="Combi ervaren gezondheid geluk gender">
            <a:extLst>
              <a:ext uri="{FF2B5EF4-FFF2-40B4-BE49-F238E27FC236}">
                <a16:creationId xmlns:a16="http://schemas.microsoft.com/office/drawing/2014/main" id="{157FC52C-B520-AA1B-6BE7-58C85C519849}"/>
              </a:ext>
            </a:extLst>
          </p:cNvPr>
          <p:cNvSpPr>
            <a:spLocks noGrp="1"/>
          </p:cNvSpPr>
          <p:nvPr>
            <p:ph type="chart" sz="quarter" idx="17"/>
          </p:nvPr>
        </p:nvSpPr>
        <p:spPr>
          <a:xfrm>
            <a:off x="8278781" y="4024800"/>
            <a:ext cx="3456000" cy="2376000"/>
          </a:xfrm>
          <a:prstGeom prst="rect">
            <a:avLst/>
          </a:prstGeom>
        </p:spPr>
        <p:txBody>
          <a:bodyPr/>
          <a:lstStyle>
            <a:lvl1pPr marL="0" indent="0">
              <a:buNone/>
              <a:defRPr/>
            </a:lvl1pPr>
          </a:lstStyle>
          <a:p>
            <a:endParaRPr lang="nl-NL"/>
          </a:p>
        </p:txBody>
      </p:sp>
      <p:sp>
        <p:nvSpPr>
          <p:cNvPr id="3" name="Combi ervaren gezondheid geluk klas">
            <a:extLst>
              <a:ext uri="{FF2B5EF4-FFF2-40B4-BE49-F238E27FC236}">
                <a16:creationId xmlns:a16="http://schemas.microsoft.com/office/drawing/2014/main" id="{2C4B4685-E5C0-92E2-09B0-CD8AF5C53749}"/>
              </a:ext>
            </a:extLst>
          </p:cNvPr>
          <p:cNvSpPr>
            <a:spLocks noGrp="1"/>
          </p:cNvSpPr>
          <p:nvPr>
            <p:ph type="chart" sz="quarter" idx="16"/>
          </p:nvPr>
        </p:nvSpPr>
        <p:spPr>
          <a:xfrm>
            <a:off x="8278781" y="1519200"/>
            <a:ext cx="3456000" cy="2376000"/>
          </a:xfrm>
          <a:prstGeom prst="rect">
            <a:avLst/>
          </a:prstGeom>
        </p:spPr>
        <p:txBody>
          <a:bodyPr/>
          <a:lstStyle>
            <a:lvl1pPr marL="0" indent="0">
              <a:buNone/>
              <a:defRPr/>
            </a:lvl1pPr>
          </a:lstStyle>
          <a:p>
            <a:endParaRPr lang="nl-NL"/>
          </a:p>
        </p:txBody>
      </p:sp>
      <p:sp>
        <p:nvSpPr>
          <p:cNvPr id="20" name="Trendgrafiek geluk">
            <a:extLst>
              <a:ext uri="{FF2B5EF4-FFF2-40B4-BE49-F238E27FC236}">
                <a16:creationId xmlns:a16="http://schemas.microsoft.com/office/drawing/2014/main" id="{58E6B01D-B3C3-74CB-BED8-B08EC39AFE2F}"/>
              </a:ext>
            </a:extLst>
          </p:cNvPr>
          <p:cNvSpPr>
            <a:spLocks noGrp="1"/>
          </p:cNvSpPr>
          <p:nvPr>
            <p:ph type="chart" sz="quarter" idx="19"/>
          </p:nvPr>
        </p:nvSpPr>
        <p:spPr>
          <a:xfrm>
            <a:off x="4370400" y="4024800"/>
            <a:ext cx="3456000" cy="2376000"/>
          </a:xfrm>
          <a:prstGeom prst="rect">
            <a:avLst/>
          </a:prstGeom>
        </p:spPr>
        <p:txBody>
          <a:bodyPr/>
          <a:lstStyle>
            <a:lvl1pPr marL="0" indent="0">
              <a:buNone/>
              <a:defRPr/>
            </a:lvl1pPr>
          </a:lstStyle>
          <a:p>
            <a:endParaRPr lang="nl-NL" dirty="0"/>
          </a:p>
        </p:txBody>
      </p:sp>
      <p:sp>
        <p:nvSpPr>
          <p:cNvPr id="8" name="Trendgrafiek ervaren gezondheid">
            <a:extLst>
              <a:ext uri="{FF2B5EF4-FFF2-40B4-BE49-F238E27FC236}">
                <a16:creationId xmlns:a16="http://schemas.microsoft.com/office/drawing/2014/main" id="{E96EF54B-0926-B23D-72B2-53EAD6F5D38D}"/>
              </a:ext>
            </a:extLst>
          </p:cNvPr>
          <p:cNvSpPr>
            <a:spLocks noGrp="1"/>
          </p:cNvSpPr>
          <p:nvPr>
            <p:ph type="chart" sz="quarter" idx="20"/>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2428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cohol">
    <p:spTree>
      <p:nvGrpSpPr>
        <p:cNvPr id="1" name=""/>
        <p:cNvGrpSpPr/>
        <p:nvPr/>
      </p:nvGrpSpPr>
      <p:grpSpPr>
        <a:xfrm>
          <a:off x="0" y="0"/>
          <a:ext cx="0" cy="0"/>
          <a:chOff x="0" y="0"/>
          <a:chExt cx="0" cy="0"/>
        </a:xfrm>
      </p:grpSpPr>
      <p:sp>
        <p:nvSpPr>
          <p:cNvPr id="24" name="Tekstvak 23">
            <a:extLst>
              <a:ext uri="{FF2B5EF4-FFF2-40B4-BE49-F238E27FC236}">
                <a16:creationId xmlns:a16="http://schemas.microsoft.com/office/drawing/2014/main" id="{D1294447-7584-9BCF-5699-C7AB6465E958}"/>
              </a:ext>
            </a:extLst>
          </p:cNvPr>
          <p:cNvSpPr txBox="1"/>
          <p:nvPr userDrawn="1"/>
        </p:nvSpPr>
        <p:spPr>
          <a:xfrm>
            <a:off x="7057376"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4" name="Tekstvak 3">
            <a:extLst>
              <a:ext uri="{FF2B5EF4-FFF2-40B4-BE49-F238E27FC236}">
                <a16:creationId xmlns:a16="http://schemas.microsoft.com/office/drawing/2014/main" id="{DB215A7D-0DBD-7C81-F360-5ABC0D2112D9}"/>
              </a:ext>
            </a:extLst>
          </p:cNvPr>
          <p:cNvSpPr txBox="1"/>
          <p:nvPr userDrawn="1"/>
        </p:nvSpPr>
        <p:spPr>
          <a:xfrm>
            <a:off x="4492799"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2" name="Tekstvak 11">
            <a:extLst>
              <a:ext uri="{FF2B5EF4-FFF2-40B4-BE49-F238E27FC236}">
                <a16:creationId xmlns:a16="http://schemas.microsoft.com/office/drawing/2014/main" id="{3B601C03-57C5-F848-FE43-1F3003D839C0}"/>
              </a:ext>
            </a:extLst>
          </p:cNvPr>
          <p:cNvSpPr txBox="1"/>
          <p:nvPr userDrawn="1"/>
        </p:nvSpPr>
        <p:spPr>
          <a:xfrm>
            <a:off x="3130975"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5" name="Tekstvak 4">
            <a:extLst>
              <a:ext uri="{FF2B5EF4-FFF2-40B4-BE49-F238E27FC236}">
                <a16:creationId xmlns:a16="http://schemas.microsoft.com/office/drawing/2014/main" id="{332D59E9-6779-37F3-9C67-5DCABC932D81}"/>
              </a:ext>
            </a:extLst>
          </p:cNvPr>
          <p:cNvSpPr txBox="1"/>
          <p:nvPr userDrawn="1"/>
        </p:nvSpPr>
        <p:spPr>
          <a:xfrm>
            <a:off x="581150"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7" name="Rectangle 16">
            <a:extLst>
              <a:ext uri="{FF2B5EF4-FFF2-40B4-BE49-F238E27FC236}">
                <a16:creationId xmlns:a16="http://schemas.microsoft.com/office/drawing/2014/main" id="{A53C9265-3CEF-A2C1-7746-C8CDC77B08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a:t>
            </a:r>
          </a:p>
        </p:txBody>
      </p:sp>
      <p:sp>
        <p:nvSpPr>
          <p:cNvPr id="18" name="Rectangle 16">
            <a:extLst>
              <a:ext uri="{FF2B5EF4-FFF2-40B4-BE49-F238E27FC236}">
                <a16:creationId xmlns:a16="http://schemas.microsoft.com/office/drawing/2014/main" id="{112661DE-D680-93A1-4A83-2511D69CF884}"/>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9" name="Rechte verbindingslijn 18">
            <a:extLst>
              <a:ext uri="{FF2B5EF4-FFF2-40B4-BE49-F238E27FC236}">
                <a16:creationId xmlns:a16="http://schemas.microsoft.com/office/drawing/2014/main" id="{B26D2DF4-EF29-EAE1-E74E-3D6B9793E99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25B1303-81AE-D42F-B53E-B76471ECDE2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hthoek 20" hidden="1">
            <a:extLst>
              <a:ext uri="{FF2B5EF4-FFF2-40B4-BE49-F238E27FC236}">
                <a16:creationId xmlns:a16="http://schemas.microsoft.com/office/drawing/2014/main" id="{3B5CD72A-F68B-2A1C-F79C-6650DB85ACD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AC4246E3-31A2-2FEC-87FA-D3E637E18E3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hidden="1">
            <a:extLst>
              <a:ext uri="{FF2B5EF4-FFF2-40B4-BE49-F238E27FC236}">
                <a16:creationId xmlns:a16="http://schemas.microsoft.com/office/drawing/2014/main" id="{987BFB7C-A932-5A72-F105-CC62C8B6CF7C}"/>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mschrijving dronkenschap">
            <a:extLst>
              <a:ext uri="{FF2B5EF4-FFF2-40B4-BE49-F238E27FC236}">
                <a16:creationId xmlns:a16="http://schemas.microsoft.com/office/drawing/2014/main" id="{5F313789-4CD2-F76C-3D45-F101122C5029}"/>
              </a:ext>
            </a:extLst>
          </p:cNvPr>
          <p:cNvSpPr txBox="1"/>
          <p:nvPr userDrawn="1"/>
        </p:nvSpPr>
        <p:spPr>
          <a:xfrm>
            <a:off x="4368849" y="5320522"/>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in de afgelopen 4 weken wel eens dronken geweest</a:t>
            </a:r>
          </a:p>
        </p:txBody>
      </p:sp>
      <p:sp>
        <p:nvSpPr>
          <p:cNvPr id="16" name="Omschrijving binge drinken">
            <a:extLst>
              <a:ext uri="{FF2B5EF4-FFF2-40B4-BE49-F238E27FC236}">
                <a16:creationId xmlns:a16="http://schemas.microsoft.com/office/drawing/2014/main" id="{4D754DA2-1BB2-764C-7884-0A6058B05D6B}"/>
              </a:ext>
            </a:extLst>
          </p:cNvPr>
          <p:cNvSpPr txBox="1"/>
          <p:nvPr userDrawn="1"/>
        </p:nvSpPr>
        <p:spPr>
          <a:xfrm>
            <a:off x="456378" y="532645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in de afgelopen 4 weken wel eens 5 of meer glazen alcohol gedronken (</a:t>
            </a:r>
            <a:r>
              <a:rPr lang="nl-NL" sz="1100" b="1" dirty="0" err="1">
                <a:solidFill>
                  <a:srgbClr val="009898"/>
                </a:solidFill>
                <a:latin typeface="Century Gothic" panose="020B0502020202020204" pitchFamily="34" charset="0"/>
                <a:cs typeface="Arial" panose="020B0604020202020204" pitchFamily="34" charset="0"/>
              </a:rPr>
              <a:t>binge</a:t>
            </a:r>
            <a:r>
              <a:rPr lang="nl-NL" sz="1100" b="1" dirty="0">
                <a:solidFill>
                  <a:srgbClr val="009898"/>
                </a:solidFill>
                <a:latin typeface="Century Gothic" panose="020B0502020202020204" pitchFamily="34" charset="0"/>
                <a:cs typeface="Arial" panose="020B0604020202020204" pitchFamily="34" charset="0"/>
              </a:rPr>
              <a:t> drinken)</a:t>
            </a:r>
          </a:p>
        </p:txBody>
      </p:sp>
      <p:sp>
        <p:nvSpPr>
          <p:cNvPr id="13" name="Tekst alcohol">
            <a:extLst>
              <a:ext uri="{FF2B5EF4-FFF2-40B4-BE49-F238E27FC236}">
                <a16:creationId xmlns:a16="http://schemas.microsoft.com/office/drawing/2014/main" id="{FFC755C8-10C8-9F86-DCD8-6BB57DFFE2DA}"/>
              </a:ext>
            </a:extLst>
          </p:cNvPr>
          <p:cNvSpPr txBox="1"/>
          <p:nvPr userDrawn="1"/>
        </p:nvSpPr>
        <p:spPr>
          <a:xfrm>
            <a:off x="457218" y="1519200"/>
            <a:ext cx="3454320" cy="2354491"/>
          </a:xfrm>
          <a:prstGeom prst="rect">
            <a:avLst/>
          </a:prstGeom>
          <a:noFill/>
        </p:spPr>
        <p:txBody>
          <a:bodyPr wrap="square">
            <a:spAutoFit/>
          </a:bodyPr>
          <a:lstStyle/>
          <a:p>
            <a:r>
              <a:rPr lang="nl-NL" sz="1050" dirty="0">
                <a:solidFill>
                  <a:schemeClr val="tx1"/>
                </a:solidFill>
                <a:latin typeface="Century Gothic" panose="020B0502020202020204" pitchFamily="34" charset="0"/>
              </a:rPr>
              <a:t>Alcoholgebruik onder de 18 jaar wordt als ongewenst beschouwd. De hersenen van jongeren zijn nog volop in ontwikkeling en er zijn aanwijzingen dat deze ontwikkeling verstoord kan worden door alcoholgebruik. Daarnaast vertonen drinkende jongeren vaker ongeremd, agressief of asociaal gedrag en hebben zij een verhoogd risico op problematisch drinken op latere leeftijd.</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alcoholgebruik vooral voorkomt in klas 4 zien we ook al alcoholgebruik in klas 2. Er zijn minder verschillen tussen jongens en meisjes, hoewel </a:t>
            </a:r>
            <a:r>
              <a:rPr lang="nl-NL" sz="1050" dirty="0" err="1">
                <a:solidFill>
                  <a:schemeClr val="tx1"/>
                </a:solidFill>
                <a:latin typeface="Century Gothic" panose="020B0502020202020204" pitchFamily="34" charset="0"/>
              </a:rPr>
              <a:t>binge</a:t>
            </a:r>
            <a:r>
              <a:rPr lang="nl-NL" sz="1050" dirty="0">
                <a:solidFill>
                  <a:schemeClr val="tx1"/>
                </a:solidFill>
                <a:latin typeface="Century Gothic" panose="020B0502020202020204" pitchFamily="34" charset="0"/>
              </a:rPr>
              <a:t> drinken over het algemeen vaker voorkomt bij jongens.</a:t>
            </a:r>
          </a:p>
        </p:txBody>
      </p:sp>
      <p:sp>
        <p:nvSpPr>
          <p:cNvPr id="11" name="Combi alcohol gender">
            <a:extLst>
              <a:ext uri="{FF2B5EF4-FFF2-40B4-BE49-F238E27FC236}">
                <a16:creationId xmlns:a16="http://schemas.microsoft.com/office/drawing/2014/main" id="{F0CB5567-386A-4DA2-C427-0524B8C0F141}"/>
              </a:ext>
            </a:extLst>
          </p:cNvPr>
          <p:cNvSpPr>
            <a:spLocks noGrp="1"/>
          </p:cNvSpPr>
          <p:nvPr>
            <p:ph type="chart" sz="quarter" idx="18"/>
          </p:nvPr>
        </p:nvSpPr>
        <p:spPr>
          <a:xfrm>
            <a:off x="8278781" y="4024800"/>
            <a:ext cx="3456000" cy="2376000"/>
          </a:xfrm>
          <a:prstGeom prst="rect">
            <a:avLst/>
          </a:prstGeom>
        </p:spPr>
        <p:txBody>
          <a:bodyPr/>
          <a:lstStyle>
            <a:lvl1pPr marL="0" indent="0">
              <a:buNone/>
              <a:defRPr/>
            </a:lvl1pPr>
          </a:lstStyle>
          <a:p>
            <a:endParaRPr lang="nl-NL" dirty="0"/>
          </a:p>
        </p:txBody>
      </p:sp>
      <p:sp>
        <p:nvSpPr>
          <p:cNvPr id="9" name="Combi alcohol klas">
            <a:extLst>
              <a:ext uri="{FF2B5EF4-FFF2-40B4-BE49-F238E27FC236}">
                <a16:creationId xmlns:a16="http://schemas.microsoft.com/office/drawing/2014/main" id="{81FD5E03-CBB3-72B8-8A91-024E4D466011}"/>
              </a:ext>
            </a:extLst>
          </p:cNvPr>
          <p:cNvSpPr>
            <a:spLocks noGrp="1"/>
          </p:cNvSpPr>
          <p:nvPr>
            <p:ph type="chart" sz="quarter" idx="17"/>
          </p:nvPr>
        </p:nvSpPr>
        <p:spPr>
          <a:xfrm>
            <a:off x="8278781" y="1519200"/>
            <a:ext cx="3456000" cy="2376000"/>
          </a:xfrm>
          <a:prstGeom prst="rect">
            <a:avLst/>
          </a:prstGeom>
        </p:spPr>
        <p:txBody>
          <a:bodyPr/>
          <a:lstStyle>
            <a:lvl1pPr marL="0" indent="0">
              <a:buNone/>
              <a:defRPr/>
            </a:lvl1pPr>
          </a:lstStyle>
          <a:p>
            <a:endParaRPr lang="nl-NL" dirty="0"/>
          </a:p>
        </p:txBody>
      </p:sp>
      <p:sp>
        <p:nvSpPr>
          <p:cNvPr id="2" name="Percentage dronkenschap regio">
            <a:extLst>
              <a:ext uri="{FF2B5EF4-FFF2-40B4-BE49-F238E27FC236}">
                <a16:creationId xmlns:a16="http://schemas.microsoft.com/office/drawing/2014/main" id="{5D233791-288B-DBBC-6FD0-42B59E6D9E67}"/>
              </a:ext>
            </a:extLst>
          </p:cNvPr>
          <p:cNvSpPr>
            <a:spLocks noGrp="1"/>
          </p:cNvSpPr>
          <p:nvPr>
            <p:ph type="body" sz="quarter" idx="19" hasCustomPrompt="1"/>
          </p:nvPr>
        </p:nvSpPr>
        <p:spPr>
          <a:xfrm>
            <a:off x="6219176"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5" name="Percentage dronkenschap">
            <a:extLst>
              <a:ext uri="{FF2B5EF4-FFF2-40B4-BE49-F238E27FC236}">
                <a16:creationId xmlns:a16="http://schemas.microsoft.com/office/drawing/2014/main" id="{F89BC32D-C926-E147-059C-5663E6E87B38}"/>
              </a:ext>
            </a:extLst>
          </p:cNvPr>
          <p:cNvSpPr>
            <a:spLocks noGrp="1"/>
          </p:cNvSpPr>
          <p:nvPr>
            <p:ph type="body" sz="quarter" idx="16" hasCustomPrompt="1"/>
          </p:nvPr>
        </p:nvSpPr>
        <p:spPr>
          <a:xfrm>
            <a:off x="514080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Trendgrafiek alcohol">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1519200"/>
            <a:ext cx="3456000" cy="2376000"/>
          </a:xfrm>
          <a:prstGeom prst="rect">
            <a:avLst/>
          </a:prstGeom>
        </p:spPr>
        <p:txBody>
          <a:bodyPr/>
          <a:lstStyle>
            <a:lvl1pPr marL="0" indent="0">
              <a:buNone/>
              <a:defRPr/>
            </a:lvl1pPr>
          </a:lstStyle>
          <a:p>
            <a:endParaRPr lang="nl-NL" dirty="0"/>
          </a:p>
        </p:txBody>
      </p:sp>
      <p:sp>
        <p:nvSpPr>
          <p:cNvPr id="3" name="Percentage bingedrinken regio">
            <a:extLst>
              <a:ext uri="{FF2B5EF4-FFF2-40B4-BE49-F238E27FC236}">
                <a16:creationId xmlns:a16="http://schemas.microsoft.com/office/drawing/2014/main" id="{C22ABC27-5991-C72D-3D67-5296BFDEF36A}"/>
              </a:ext>
            </a:extLst>
          </p:cNvPr>
          <p:cNvSpPr>
            <a:spLocks noGrp="1"/>
          </p:cNvSpPr>
          <p:nvPr>
            <p:ph type="body" sz="quarter" idx="20" hasCustomPrompt="1"/>
          </p:nvPr>
        </p:nvSpPr>
        <p:spPr>
          <a:xfrm>
            <a:off x="2292775"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4" name="Percentage bingedrinken">
            <a:extLst>
              <a:ext uri="{FF2B5EF4-FFF2-40B4-BE49-F238E27FC236}">
                <a16:creationId xmlns:a16="http://schemas.microsoft.com/office/drawing/2014/main" id="{CC0F4082-5336-6B7C-970F-11D6287510E0}"/>
              </a:ext>
            </a:extLst>
          </p:cNvPr>
          <p:cNvSpPr>
            <a:spLocks noGrp="1"/>
          </p:cNvSpPr>
          <p:nvPr>
            <p:ph type="body" sz="quarter" idx="13" hasCustomPrompt="1"/>
          </p:nvPr>
        </p:nvSpPr>
        <p:spPr>
          <a:xfrm>
            <a:off x="122915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74144043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21" Type="http://schemas.openxmlformats.org/officeDocument/2006/relationships/image" Target="../media/image6.sv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image" Target="cid:8bda4976-7ba9-4e2c-b0f5-88294a94fb4d@EURPRD10.PROD.OUTLOOK.COM" TargetMode="External"/><Relationship Id="rId10" Type="http://schemas.openxmlformats.org/officeDocument/2006/relationships/slideLayout" Target="../slideLayouts/slideLayout11.xml"/><Relationship Id="rId19" Type="http://schemas.openxmlformats.org/officeDocument/2006/relationships/slide" Target="../slides/slid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cid:8bda4976-7ba9-4e2c-b0f5-88294a94fb4d@EURPRD10.PROD.OUTLOOK.COM" TargetMode="Externa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926890"/>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5" name="Groep 34">
            <a:extLst>
              <a:ext uri="{FF2B5EF4-FFF2-40B4-BE49-F238E27FC236}">
                <a16:creationId xmlns:a16="http://schemas.microsoft.com/office/drawing/2014/main" id="{ADD47282-7725-DD19-6D58-17EC32470268}"/>
              </a:ext>
            </a:extLst>
          </p:cNvPr>
          <p:cNvGrpSpPr/>
          <p:nvPr userDrawn="1"/>
        </p:nvGrpSpPr>
        <p:grpSpPr>
          <a:xfrm>
            <a:off x="10828384" y="6400800"/>
            <a:ext cx="457200" cy="457200"/>
            <a:chOff x="10820363" y="6400800"/>
            <a:chExt cx="457200" cy="457200"/>
          </a:xfrm>
        </p:grpSpPr>
        <p:sp>
          <p:nvSpPr>
            <p:cNvPr id="36" name="Rechthoek 35">
              <a:hlinkClick r:id="" action="ppaction://hlinkshowjump?jump=previousslide"/>
              <a:extLst>
                <a:ext uri="{FF2B5EF4-FFF2-40B4-BE49-F238E27FC236}">
                  <a16:creationId xmlns:a16="http://schemas.microsoft.com/office/drawing/2014/main" id="{C462D230-9ED6-1EED-3478-98E5313EDA1C}"/>
                </a:ext>
              </a:extLst>
            </p:cNvPr>
            <p:cNvSpPr/>
            <p:nvPr userDrawn="1"/>
          </p:nvSpPr>
          <p:spPr>
            <a:xfrm>
              <a:off x="10820363"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Gelijkbenige driehoek 36">
              <a:hlinkClick r:id="" action="ppaction://hlinkshowjump?jump=previousslide"/>
              <a:extLst>
                <a:ext uri="{FF2B5EF4-FFF2-40B4-BE49-F238E27FC236}">
                  <a16:creationId xmlns:a16="http://schemas.microsoft.com/office/drawing/2014/main" id="{57AC56BE-91FD-BB82-DA9C-497DFCD01BF9}"/>
                </a:ext>
              </a:extLst>
            </p:cNvPr>
            <p:cNvSpPr/>
            <p:nvPr userDrawn="1"/>
          </p:nvSpPr>
          <p:spPr>
            <a:xfrm rot="16200000" flipH="1">
              <a:off x="109358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EFC8F76D-AF70-2D5C-CAF6-ED644D60FF1C}"/>
              </a:ext>
            </a:extLst>
          </p:cNvPr>
          <p:cNvGrpSpPr/>
          <p:nvPr userDrawn="1"/>
        </p:nvGrpSpPr>
        <p:grpSpPr>
          <a:xfrm>
            <a:off x="11280509" y="6400800"/>
            <a:ext cx="457200" cy="457200"/>
            <a:chOff x="11272488" y="6400800"/>
            <a:chExt cx="457200" cy="457200"/>
          </a:xfrm>
        </p:grpSpPr>
        <p:sp>
          <p:nvSpPr>
            <p:cNvPr id="33" name="Rechthoek 32">
              <a:hlinkClick r:id="" action="ppaction://hlinkshowjump?jump=nextslide"/>
              <a:extLst>
                <a:ext uri="{FF2B5EF4-FFF2-40B4-BE49-F238E27FC236}">
                  <a16:creationId xmlns:a16="http://schemas.microsoft.com/office/drawing/2014/main" id="{17A474EB-6DB4-FC5A-4D1E-C39370BF26DE}"/>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Gelijkbenige driehoek 33">
              <a:hlinkClick r:id="" action="ppaction://hlinkshowjump?jump=nextslide"/>
              <a:extLst>
                <a:ext uri="{FF2B5EF4-FFF2-40B4-BE49-F238E27FC236}">
                  <a16:creationId xmlns:a16="http://schemas.microsoft.com/office/drawing/2014/main" id="{F2A91492-2FB3-A234-158F-A565824967A4}"/>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9" name="Groep 28">
            <a:extLst>
              <a:ext uri="{FF2B5EF4-FFF2-40B4-BE49-F238E27FC236}">
                <a16:creationId xmlns:a16="http://schemas.microsoft.com/office/drawing/2014/main" id="{D736CFBB-4F20-745F-5199-7213B2AE73F9}"/>
              </a:ext>
            </a:extLst>
          </p:cNvPr>
          <p:cNvGrpSpPr/>
          <p:nvPr userDrawn="1"/>
        </p:nvGrpSpPr>
        <p:grpSpPr>
          <a:xfrm>
            <a:off x="11734781" y="6400800"/>
            <a:ext cx="457219" cy="457200"/>
            <a:chOff x="11734781" y="6400800"/>
            <a:chExt cx="457219" cy="457200"/>
          </a:xfrm>
        </p:grpSpPr>
        <p:sp>
          <p:nvSpPr>
            <p:cNvPr id="30" name="Rectangle 23">
              <a:hlinkClick r:id="rId19" action="ppaction://hlinksldjump"/>
              <a:extLst>
                <a:ext uri="{FF2B5EF4-FFF2-40B4-BE49-F238E27FC236}">
                  <a16:creationId xmlns:a16="http://schemas.microsoft.com/office/drawing/2014/main" id="{CB127B58-0E04-70A9-47ED-461794FE8617}"/>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31" name="Graphic 30" descr="Pictogram hamburgermenu met effen opvulling">
              <a:hlinkClick r:id="rId19" action="ppaction://hlinksldjump"/>
              <a:extLst>
                <a:ext uri="{FF2B5EF4-FFF2-40B4-BE49-F238E27FC236}">
                  <a16:creationId xmlns:a16="http://schemas.microsoft.com/office/drawing/2014/main" id="{99DE48E4-4AEA-BCAC-EEA9-967EF7C21301}"/>
                </a:ext>
              </a:extLst>
            </p:cNvPr>
            <p:cNvPicPr>
              <a:picLocks/>
            </p:cNvPicPr>
            <p:nvPr userDrawn="1"/>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762844" y="6431400"/>
              <a:ext cx="396000" cy="396000"/>
            </a:xfrm>
            <a:prstGeom prst="rect">
              <a:avLst/>
            </a:prstGeom>
          </p:spPr>
        </p:pic>
      </p:grpSp>
      <p:pic>
        <p:nvPicPr>
          <p:cNvPr id="2" name="Logo Gezondheidsmonitor Jeugd 2023" descr="Afbeelding met tekst, Lettertype, schermopname, logo&#10;&#10;Automatisch gegenereerde beschrijving">
            <a:extLst>
              <a:ext uri="{FF2B5EF4-FFF2-40B4-BE49-F238E27FC236}">
                <a16:creationId xmlns:a16="http://schemas.microsoft.com/office/drawing/2014/main" id="{9E751B27-EFAD-DB85-9196-6ED411EFAF47}"/>
              </a:ext>
            </a:extLst>
          </p:cNvPr>
          <p:cNvPicPr>
            <a:picLocks noChangeAspect="1"/>
          </p:cNvPicPr>
          <p:nvPr userDrawn="1"/>
        </p:nvPicPr>
        <p:blipFill rotWithShape="1">
          <a:blip r:embed="rId22" r:link="rId2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58260997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82" r:id="rId3"/>
    <p:sldLayoutId id="2147483678" r:id="rId4"/>
    <p:sldLayoutId id="2147483679" r:id="rId5"/>
    <p:sldLayoutId id="2147483659" r:id="rId6"/>
    <p:sldLayoutId id="2147483680" r:id="rId7"/>
    <p:sldLayoutId id="2147483670" r:id="rId8"/>
    <p:sldLayoutId id="2147483662" r:id="rId9"/>
    <p:sldLayoutId id="2147483663" r:id="rId10"/>
    <p:sldLayoutId id="2147483664" r:id="rId11"/>
    <p:sldLayoutId id="2147483665" r:id="rId12"/>
    <p:sldLayoutId id="2147483666" r:id="rId13"/>
    <p:sldLayoutId id="2147483667" r:id="rId14"/>
    <p:sldLayoutId id="2147483676" r:id="rId15"/>
    <p:sldLayoutId id="2147483675" r:id="rId16"/>
    <p:sldLayoutId id="2147483700" r:id="rId17"/>
  </p:sldLayoutIdLst>
  <p:txStyles>
    <p:titleStyle>
      <a:lvl1pPr algn="ctr" defTabSz="1339088" rtl="0" eaLnBrk="1" latinLnBrk="0" hangingPunct="1">
        <a:spcBef>
          <a:spcPct val="0"/>
        </a:spcBef>
        <a:buNone/>
        <a:defRPr sz="6443" kern="1200">
          <a:solidFill>
            <a:schemeClr val="tx1"/>
          </a:solidFill>
          <a:latin typeface="Serifa Std 55 Roman" pitchFamily="18" charset="0"/>
          <a:ea typeface="+mj-ea"/>
          <a:cs typeface="+mj-cs"/>
        </a:defRPr>
      </a:lvl1pPr>
    </p:titleStyle>
    <p:bodyStyle>
      <a:lvl1pPr marL="502158" indent="-502158" algn="l" defTabSz="1339088" rtl="0" eaLnBrk="1" latinLnBrk="0" hangingPunct="1">
        <a:spcBef>
          <a:spcPct val="20000"/>
        </a:spcBef>
        <a:buFont typeface="Arial" panose="020B0604020202020204" pitchFamily="34" charset="0"/>
        <a:buChar char="•"/>
        <a:defRPr sz="4686" kern="1200">
          <a:solidFill>
            <a:schemeClr val="tx1"/>
          </a:solidFill>
          <a:latin typeface="Serifa Std 45 Light" pitchFamily="18" charset="0"/>
          <a:ea typeface="+mn-ea"/>
          <a:cs typeface="+mn-cs"/>
        </a:defRPr>
      </a:lvl1pPr>
      <a:lvl2pPr marL="1088010" indent="-418467" algn="l" defTabSz="1339088" rtl="0" eaLnBrk="1" latinLnBrk="0" hangingPunct="1">
        <a:spcBef>
          <a:spcPct val="20000"/>
        </a:spcBef>
        <a:buFont typeface="Arial" panose="020B0604020202020204" pitchFamily="34" charset="0"/>
        <a:buChar char="–"/>
        <a:defRPr sz="4100" kern="1200">
          <a:solidFill>
            <a:schemeClr val="tx1"/>
          </a:solidFill>
          <a:latin typeface="Serifa Std 45 Light" pitchFamily="18" charset="0"/>
          <a:ea typeface="+mn-ea"/>
          <a:cs typeface="+mn-cs"/>
        </a:defRPr>
      </a:lvl2pPr>
      <a:lvl3pPr marL="1673860" indent="-334771" algn="l" defTabSz="1339088" rtl="0" eaLnBrk="1" latinLnBrk="0" hangingPunct="1">
        <a:spcBef>
          <a:spcPct val="20000"/>
        </a:spcBef>
        <a:buFont typeface="Arial" panose="020B0604020202020204" pitchFamily="34" charset="0"/>
        <a:buChar char="•"/>
        <a:defRPr sz="3514" kern="1200">
          <a:solidFill>
            <a:schemeClr val="tx1"/>
          </a:solidFill>
          <a:latin typeface="Serifa Std 45 Light" pitchFamily="18" charset="0"/>
          <a:ea typeface="+mn-ea"/>
          <a:cs typeface="+mn-cs"/>
        </a:defRPr>
      </a:lvl3pPr>
      <a:lvl4pPr marL="2343405"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4pPr>
      <a:lvl5pPr marL="3012948"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5pPr>
      <a:lvl6pPr marL="3682493"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6pPr>
      <a:lvl7pPr marL="4352037"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7pPr>
      <a:lvl8pPr marL="5021580"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8pPr>
      <a:lvl9pPr marL="5691126"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9pPr>
    </p:bodyStyle>
    <p:otherStyle>
      <a:defPPr>
        <a:defRPr lang="nl-NL"/>
      </a:defPPr>
      <a:lvl1pPr marL="0" algn="l" defTabSz="1339088" rtl="0" eaLnBrk="1" latinLnBrk="0" hangingPunct="1">
        <a:defRPr sz="2636" kern="1200">
          <a:solidFill>
            <a:schemeClr val="tx1"/>
          </a:solidFill>
          <a:latin typeface="+mn-lt"/>
          <a:ea typeface="+mn-ea"/>
          <a:cs typeface="+mn-cs"/>
        </a:defRPr>
      </a:lvl1pPr>
      <a:lvl2pPr marL="669545" algn="l" defTabSz="1339088" rtl="0" eaLnBrk="1" latinLnBrk="0" hangingPunct="1">
        <a:defRPr sz="2636" kern="1200">
          <a:solidFill>
            <a:schemeClr val="tx1"/>
          </a:solidFill>
          <a:latin typeface="+mn-lt"/>
          <a:ea typeface="+mn-ea"/>
          <a:cs typeface="+mn-cs"/>
        </a:defRPr>
      </a:lvl2pPr>
      <a:lvl3pPr marL="1339088" algn="l" defTabSz="1339088" rtl="0" eaLnBrk="1" latinLnBrk="0" hangingPunct="1">
        <a:defRPr sz="2636" kern="1200">
          <a:solidFill>
            <a:schemeClr val="tx1"/>
          </a:solidFill>
          <a:latin typeface="+mn-lt"/>
          <a:ea typeface="+mn-ea"/>
          <a:cs typeface="+mn-cs"/>
        </a:defRPr>
      </a:lvl3pPr>
      <a:lvl4pPr marL="2008634" algn="l" defTabSz="1339088" rtl="0" eaLnBrk="1" latinLnBrk="0" hangingPunct="1">
        <a:defRPr sz="2636" kern="1200">
          <a:solidFill>
            <a:schemeClr val="tx1"/>
          </a:solidFill>
          <a:latin typeface="+mn-lt"/>
          <a:ea typeface="+mn-ea"/>
          <a:cs typeface="+mn-cs"/>
        </a:defRPr>
      </a:lvl4pPr>
      <a:lvl5pPr marL="2678176" algn="l" defTabSz="1339088" rtl="0" eaLnBrk="1" latinLnBrk="0" hangingPunct="1">
        <a:defRPr sz="2636" kern="1200">
          <a:solidFill>
            <a:schemeClr val="tx1"/>
          </a:solidFill>
          <a:latin typeface="+mn-lt"/>
          <a:ea typeface="+mn-ea"/>
          <a:cs typeface="+mn-cs"/>
        </a:defRPr>
      </a:lvl5pPr>
      <a:lvl6pPr marL="3347721" algn="l" defTabSz="1339088" rtl="0" eaLnBrk="1" latinLnBrk="0" hangingPunct="1">
        <a:defRPr sz="2636" kern="1200">
          <a:solidFill>
            <a:schemeClr val="tx1"/>
          </a:solidFill>
          <a:latin typeface="+mn-lt"/>
          <a:ea typeface="+mn-ea"/>
          <a:cs typeface="+mn-cs"/>
        </a:defRPr>
      </a:lvl6pPr>
      <a:lvl7pPr marL="4017265" algn="l" defTabSz="1339088" rtl="0" eaLnBrk="1" latinLnBrk="0" hangingPunct="1">
        <a:defRPr sz="2636" kern="1200">
          <a:solidFill>
            <a:schemeClr val="tx1"/>
          </a:solidFill>
          <a:latin typeface="+mn-lt"/>
          <a:ea typeface="+mn-ea"/>
          <a:cs typeface="+mn-cs"/>
        </a:defRPr>
      </a:lvl7pPr>
      <a:lvl8pPr marL="4686808" algn="l" defTabSz="1339088" rtl="0" eaLnBrk="1" latinLnBrk="0" hangingPunct="1">
        <a:defRPr sz="2636" kern="1200">
          <a:solidFill>
            <a:schemeClr val="tx1"/>
          </a:solidFill>
          <a:latin typeface="+mn-lt"/>
          <a:ea typeface="+mn-ea"/>
          <a:cs typeface="+mn-cs"/>
        </a:defRPr>
      </a:lvl8pPr>
      <a:lvl9pPr marL="5356353" algn="l" defTabSz="1339088" rtl="0" eaLnBrk="1" latinLnBrk="0" hangingPunct="1">
        <a:defRPr sz="26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Logo Gezondheidsmonitor Jeugd 2023" descr="Afbeelding met tekst, Lettertype, schermopname, logo&#10;&#10;Automatisch gegenereerde beschrijving">
            <a:extLst>
              <a:ext uri="{FF2B5EF4-FFF2-40B4-BE49-F238E27FC236}">
                <a16:creationId xmlns:a16="http://schemas.microsoft.com/office/drawing/2014/main" id="{8E9BC036-BAC9-81D3-326A-B2C0E4E0C513}"/>
              </a:ext>
            </a:extLst>
          </p:cNvPr>
          <p:cNvPicPr>
            <a:picLocks noChangeAspect="1"/>
          </p:cNvPicPr>
          <p:nvPr userDrawn="1"/>
        </p:nvPicPr>
        <p:blipFill rotWithShape="1">
          <a:blip r:embed="rId6" r:link="rId7"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3287193470"/>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5.xml"/><Relationship Id="rId3" Type="http://schemas.openxmlformats.org/officeDocument/2006/relationships/slide" Target="slide11.xml"/><Relationship Id="rId7" Type="http://schemas.openxmlformats.org/officeDocument/2006/relationships/slide" Target="slide13.xml"/><Relationship Id="rId12" Type="http://schemas.openxmlformats.org/officeDocument/2006/relationships/slide" Target="slide18.xml"/><Relationship Id="rId2" Type="http://schemas.openxmlformats.org/officeDocument/2006/relationships/slide" Target="slide4.xml"/><Relationship Id="rId16"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6.xml"/><Relationship Id="rId15" Type="http://schemas.openxmlformats.org/officeDocument/2006/relationships/slide" Target="slide10.xml"/><Relationship Id="rId10" Type="http://schemas.openxmlformats.org/officeDocument/2006/relationships/slide" Target="slide14.xml"/><Relationship Id="rId4" Type="http://schemas.openxmlformats.org/officeDocument/2006/relationships/slide" Target="slide8.xml"/><Relationship Id="rId9" Type="http://schemas.openxmlformats.org/officeDocument/2006/relationships/slide" Target="slide15.xml"/><Relationship Id="rId14" Type="http://schemas.openxmlformats.org/officeDocument/2006/relationships/slide" Target="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71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2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6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3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83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33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08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633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1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513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fbeelding schoolprofiel">
            <a:hlinkClick r:id="rId2" action="ppaction://hlinksldjump"/>
            <a:extLst>
              <a:ext uri="{FF2B5EF4-FFF2-40B4-BE49-F238E27FC236}">
                <a16:creationId xmlns:a16="http://schemas.microsoft.com/office/drawing/2014/main" id="{0C1B72C3-47DA-A747-1BF3-B40F537F3569}"/>
              </a:ext>
            </a:extLst>
          </p:cNvPr>
          <p:cNvSpPr/>
          <p:nvPr/>
        </p:nvSpPr>
        <p:spPr>
          <a:xfrm>
            <a:off x="455594"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 Gezin</a:t>
            </a:r>
          </a:p>
        </p:txBody>
      </p:sp>
      <p:sp>
        <p:nvSpPr>
          <p:cNvPr id="5" name="Afbeelding schoolprofiel">
            <a:hlinkClick r:id="rId3" action="ppaction://hlinksldjump"/>
            <a:extLst>
              <a:ext uri="{FF2B5EF4-FFF2-40B4-BE49-F238E27FC236}">
                <a16:creationId xmlns:a16="http://schemas.microsoft.com/office/drawing/2014/main" id="{B2DB2224-720F-866A-1E8A-78D47AA51FF6}"/>
              </a:ext>
            </a:extLst>
          </p:cNvPr>
          <p:cNvSpPr/>
          <p:nvPr/>
        </p:nvSpPr>
        <p:spPr>
          <a:xfrm>
            <a:off x="455594"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5. Roken, vapen en drugs</a:t>
            </a:r>
          </a:p>
        </p:txBody>
      </p:sp>
      <p:sp>
        <p:nvSpPr>
          <p:cNvPr id="8" name="Afbeelding schoolprofiel">
            <a:hlinkClick r:id="rId4" action="ppaction://hlinksldjump"/>
            <a:extLst>
              <a:ext uri="{FF2B5EF4-FFF2-40B4-BE49-F238E27FC236}">
                <a16:creationId xmlns:a16="http://schemas.microsoft.com/office/drawing/2014/main" id="{C590300C-4BF7-B6D8-AD0D-8FD23A2165F1}"/>
              </a:ext>
            </a:extLst>
          </p:cNvPr>
          <p:cNvSpPr/>
          <p:nvPr/>
        </p:nvSpPr>
        <p:spPr>
          <a:xfrm>
            <a:off x="455594"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3. Gezondheid en geluk</a:t>
            </a:r>
          </a:p>
        </p:txBody>
      </p:sp>
      <p:sp>
        <p:nvSpPr>
          <p:cNvPr id="9" name="Afbeelding schoolprofiel">
            <a:hlinkClick r:id="rId5" action="ppaction://hlinksldjump"/>
            <a:extLst>
              <a:ext uri="{FF2B5EF4-FFF2-40B4-BE49-F238E27FC236}">
                <a16:creationId xmlns:a16="http://schemas.microsoft.com/office/drawing/2014/main" id="{7A6E9FD2-13BE-F05E-43F3-9F06A15782A9}"/>
              </a:ext>
            </a:extLst>
          </p:cNvPr>
          <p:cNvSpPr/>
          <p:nvPr/>
        </p:nvSpPr>
        <p:spPr>
          <a:xfrm>
            <a:off x="455594"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2. School</a:t>
            </a:r>
          </a:p>
        </p:txBody>
      </p:sp>
      <p:sp>
        <p:nvSpPr>
          <p:cNvPr id="10" name="Afbeelding schoolprofiel">
            <a:hlinkClick r:id="rId6" action="ppaction://hlinksldjump"/>
            <a:extLst>
              <a:ext uri="{FF2B5EF4-FFF2-40B4-BE49-F238E27FC236}">
                <a16:creationId xmlns:a16="http://schemas.microsoft.com/office/drawing/2014/main" id="{8C2FF7E6-D4A5-9A35-3448-C053ABA8B50B}"/>
              </a:ext>
            </a:extLst>
          </p:cNvPr>
          <p:cNvSpPr/>
          <p:nvPr/>
        </p:nvSpPr>
        <p:spPr>
          <a:xfrm>
            <a:off x="455594"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4. Alcohol</a:t>
            </a:r>
          </a:p>
        </p:txBody>
      </p:sp>
      <p:sp>
        <p:nvSpPr>
          <p:cNvPr id="11" name="Afbeelding schoolprofiel">
            <a:hlinkClick r:id="rId7" action="ppaction://hlinksldjump"/>
            <a:extLst>
              <a:ext uri="{FF2B5EF4-FFF2-40B4-BE49-F238E27FC236}">
                <a16:creationId xmlns:a16="http://schemas.microsoft.com/office/drawing/2014/main" id="{9A180B48-2F71-7DCA-1338-831789EE56FB}"/>
              </a:ext>
            </a:extLst>
          </p:cNvPr>
          <p:cNvSpPr/>
          <p:nvPr/>
        </p:nvSpPr>
        <p:spPr>
          <a:xfrm>
            <a:off x="4368000"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6. Beschermende factoren en vertrouwen</a:t>
            </a:r>
          </a:p>
        </p:txBody>
      </p:sp>
      <p:sp>
        <p:nvSpPr>
          <p:cNvPr id="12" name="Afbeelding schoolprofiel">
            <a:hlinkClick r:id="rId8" action="ppaction://hlinksldjump"/>
            <a:extLst>
              <a:ext uri="{FF2B5EF4-FFF2-40B4-BE49-F238E27FC236}">
                <a16:creationId xmlns:a16="http://schemas.microsoft.com/office/drawing/2014/main" id="{1B062DD2-3149-596F-74C1-18D404AB21CB}"/>
              </a:ext>
            </a:extLst>
          </p:cNvPr>
          <p:cNvSpPr/>
          <p:nvPr/>
        </p:nvSpPr>
        <p:spPr>
          <a:xfrm>
            <a:off x="4368000"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10. Bewegen en Sport</a:t>
            </a:r>
          </a:p>
        </p:txBody>
      </p:sp>
      <p:sp>
        <p:nvSpPr>
          <p:cNvPr id="13" name="Afbeelding schoolprofiel">
            <a:hlinkClick r:id="rId9" action="ppaction://hlinksldjump"/>
            <a:extLst>
              <a:ext uri="{FF2B5EF4-FFF2-40B4-BE49-F238E27FC236}">
                <a16:creationId xmlns:a16="http://schemas.microsoft.com/office/drawing/2014/main" id="{2506F7E6-321E-C177-4040-76F7FA5367C5}"/>
              </a:ext>
            </a:extLst>
          </p:cNvPr>
          <p:cNvSpPr/>
          <p:nvPr/>
        </p:nvSpPr>
        <p:spPr>
          <a:xfrm>
            <a:off x="4368000"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8. Prestatiedruk en eenzaamheid</a:t>
            </a:r>
          </a:p>
        </p:txBody>
      </p:sp>
      <p:sp>
        <p:nvSpPr>
          <p:cNvPr id="14" name="Afbeelding schoolprofiel">
            <a:hlinkClick r:id="rId10" action="ppaction://hlinksldjump"/>
            <a:extLst>
              <a:ext uri="{FF2B5EF4-FFF2-40B4-BE49-F238E27FC236}">
                <a16:creationId xmlns:a16="http://schemas.microsoft.com/office/drawing/2014/main" id="{7B21B747-E4B4-F2C7-B19B-3F35B3BC777C}"/>
              </a:ext>
            </a:extLst>
          </p:cNvPr>
          <p:cNvSpPr/>
          <p:nvPr/>
        </p:nvSpPr>
        <p:spPr>
          <a:xfrm>
            <a:off x="4368000"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7. Psychische klachten en stress</a:t>
            </a:r>
          </a:p>
        </p:txBody>
      </p:sp>
      <p:sp>
        <p:nvSpPr>
          <p:cNvPr id="15" name="Afbeelding schoolprofiel">
            <a:hlinkClick r:id="rId11" action="ppaction://hlinksldjump"/>
            <a:extLst>
              <a:ext uri="{FF2B5EF4-FFF2-40B4-BE49-F238E27FC236}">
                <a16:creationId xmlns:a16="http://schemas.microsoft.com/office/drawing/2014/main" id="{11EC489F-54B2-FB94-2C87-7F901E767BD4}"/>
              </a:ext>
            </a:extLst>
          </p:cNvPr>
          <p:cNvSpPr/>
          <p:nvPr/>
        </p:nvSpPr>
        <p:spPr>
          <a:xfrm>
            <a:off x="4368000"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9. Mediawijsheid</a:t>
            </a:r>
          </a:p>
        </p:txBody>
      </p:sp>
      <p:sp>
        <p:nvSpPr>
          <p:cNvPr id="16" name="Afbeelding schoolprofiel">
            <a:hlinkClick r:id="rId12" action="ppaction://hlinksldjump"/>
            <a:extLst>
              <a:ext uri="{FF2B5EF4-FFF2-40B4-BE49-F238E27FC236}">
                <a16:creationId xmlns:a16="http://schemas.microsoft.com/office/drawing/2014/main" id="{B67C7620-43AB-3298-A1FD-587D84BFF0DD}"/>
              </a:ext>
            </a:extLst>
          </p:cNvPr>
          <p:cNvSpPr/>
          <p:nvPr/>
        </p:nvSpPr>
        <p:spPr>
          <a:xfrm>
            <a:off x="8280406" y="1520170"/>
            <a:ext cx="3456000" cy="636269"/>
          </a:xfrm>
          <a:prstGeom prst="snip2Diag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11. Vrije tijd</a:t>
            </a:r>
          </a:p>
        </p:txBody>
      </p:sp>
      <p:sp>
        <p:nvSpPr>
          <p:cNvPr id="21" name="Afbeelding schoolprofiel">
            <a:hlinkClick r:id="rId13" action="ppaction://hlinksldjump"/>
            <a:extLst>
              <a:ext uri="{FF2B5EF4-FFF2-40B4-BE49-F238E27FC236}">
                <a16:creationId xmlns:a16="http://schemas.microsoft.com/office/drawing/2014/main" id="{E7D2EE01-8900-922E-8FAF-48A8E7C42677}"/>
              </a:ext>
            </a:extLst>
          </p:cNvPr>
          <p:cNvSpPr/>
          <p:nvPr/>
        </p:nvSpPr>
        <p:spPr>
          <a:xfrm>
            <a:off x="3263594" y="2012438"/>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2" name="Afbeelding schoolprofiel">
            <a:hlinkClick r:id="rId14" action="ppaction://hlinksldjump"/>
            <a:extLst>
              <a:ext uri="{FF2B5EF4-FFF2-40B4-BE49-F238E27FC236}">
                <a16:creationId xmlns:a16="http://schemas.microsoft.com/office/drawing/2014/main" id="{A95B2D0A-0378-5F4A-2DAC-04F08C5AA05F}"/>
              </a:ext>
            </a:extLst>
          </p:cNvPr>
          <p:cNvSpPr/>
          <p:nvPr/>
        </p:nvSpPr>
        <p:spPr>
          <a:xfrm>
            <a:off x="3263594" y="3033021"/>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3" name="Afbeelding schoolprofiel">
            <a:hlinkClick r:id="rId15" action="ppaction://hlinksldjump"/>
            <a:extLst>
              <a:ext uri="{FF2B5EF4-FFF2-40B4-BE49-F238E27FC236}">
                <a16:creationId xmlns:a16="http://schemas.microsoft.com/office/drawing/2014/main" id="{BE4D1EC5-02B8-3E64-AB35-547A650A399A}"/>
              </a:ext>
            </a:extLst>
          </p:cNvPr>
          <p:cNvSpPr/>
          <p:nvPr/>
        </p:nvSpPr>
        <p:spPr>
          <a:xfrm>
            <a:off x="3263594" y="519383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4" name="Afbeelding schoolprofiel">
            <a:hlinkClick r:id="rId16" action="ppaction://hlinksldjump"/>
            <a:extLst>
              <a:ext uri="{FF2B5EF4-FFF2-40B4-BE49-F238E27FC236}">
                <a16:creationId xmlns:a16="http://schemas.microsoft.com/office/drawing/2014/main" id="{C035BEB7-43CD-9108-4BFE-378B5E0D3C82}"/>
              </a:ext>
            </a:extLst>
          </p:cNvPr>
          <p:cNvSpPr/>
          <p:nvPr/>
        </p:nvSpPr>
        <p:spPr>
          <a:xfrm>
            <a:off x="3263594" y="625680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Tree>
    <p:extLst>
      <p:ext uri="{BB962C8B-B14F-4D97-AF65-F5344CB8AC3E}">
        <p14:creationId xmlns:p14="http://schemas.microsoft.com/office/powerpoint/2010/main" val="37148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75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88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61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3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37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94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652794"/>
      </p:ext>
    </p:extLst>
  </p:cSld>
  <p:clrMapOvr>
    <a:masterClrMapping/>
  </p:clrMapOvr>
</p:sld>
</file>

<file path=ppt/theme/theme1.xml><?xml version="1.0" encoding="utf-8"?>
<a:theme xmlns:a="http://schemas.openxmlformats.org/drawingml/2006/main" name="Titelpagina">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pportage">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b="1" dirty="0">
            <a:latin typeface="Arial" panose="020B0604020202020204" pitchFamily="34" charset="0"/>
            <a:cs typeface="Arial" panose="020B0604020202020204" pitchFamily="34" charset="0"/>
          </a:defRPr>
        </a:defPPr>
      </a:lstStyle>
    </a:txDef>
  </a:objectDefaults>
  <a:extraClrSchemeLst/>
</a:theme>
</file>

<file path=ppt/theme/theme3.xml><?xml version="1.0" encoding="utf-8"?>
<a:theme xmlns:a="http://schemas.openxmlformats.org/drawingml/2006/main" name="Opmaak">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4e95bed8-6d15-4403-ad70-a53422338dca">
      <Terms xmlns="http://schemas.microsoft.com/office/infopath/2007/PartnerControls"/>
    </lcf76f155ced4ddcb4097134ff3c332f>
    <_ip_UnifiedCompliancePolicyProperties xmlns="http://schemas.microsoft.com/sharepoint/v3" xsi:nil="true"/>
    <TaxCatchAll xmlns="d045ab76-3bb7-45f5-ab41-d7b04aa0dc9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4EA295FB1FB9547A73C9F5819D6E613" ma:contentTypeVersion="20" ma:contentTypeDescription="Een nieuw document maken." ma:contentTypeScope="" ma:versionID="26426b46a5c0c1d258bf284d595ef36f">
  <xsd:schema xmlns:xsd="http://www.w3.org/2001/XMLSchema" xmlns:xs="http://www.w3.org/2001/XMLSchema" xmlns:p="http://schemas.microsoft.com/office/2006/metadata/properties" xmlns:ns1="http://schemas.microsoft.com/sharepoint/v3" xmlns:ns2="4e95bed8-6d15-4403-ad70-a53422338dca" xmlns:ns3="10d3344f-2d16-43d9-a145-97142f5cb288" xmlns:ns4="d045ab76-3bb7-45f5-ab41-d7b04aa0dc94" targetNamespace="http://schemas.microsoft.com/office/2006/metadata/properties" ma:root="true" ma:fieldsID="7a995b3ef3034e03d49cf2989483892d" ns1:_="" ns2:_="" ns3:_="" ns4:_="">
    <xsd:import namespace="http://schemas.microsoft.com/sharepoint/v3"/>
    <xsd:import namespace="4e95bed8-6d15-4403-ad70-a53422338dca"/>
    <xsd:import namespace="10d3344f-2d16-43d9-a145-97142f5cb288"/>
    <xsd:import namespace="d045ab76-3bb7-45f5-ab41-d7b04aa0dc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Eigenschappen van het geïntegreerd beleid voor naleving" ma:hidden="true" ma:internalName="_ip_UnifiedCompliancePolicyProperties">
      <xsd:simpleType>
        <xsd:restriction base="dms:Note"/>
      </xsd:simpleType>
    </xsd:element>
    <xsd:element name="_ip_UnifiedCompliancePolicyUIAction" ma:index="25"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95bed8-6d15-4403-ad70-a53422338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6a01bbcf-c6fe-4904-b3d7-d8e248b039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0d3344f-2d16-43d9-a145-97142f5cb288"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45ab76-3bb7-45f5-ab41-d7b04aa0dc9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a7ae801-cb9e-41d3-a15b-605146dc1d91}" ma:internalName="TaxCatchAll" ma:showField="CatchAllData" ma:web="10d3344f-2d16-43d9-a145-97142f5cb2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8373FD-713A-4C43-B3FE-80F0E3D63506}">
  <ds:schemaRefs>
    <ds:schemaRef ds:uri="http://schemas.microsoft.com/office/2006/documentManagement/types"/>
    <ds:schemaRef ds:uri="http://purl.org/dc/terms/"/>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c1085ce0-992b-4e2c-bc8b-9e7e29361dd3"/>
    <ds:schemaRef ds:uri="http://purl.org/dc/dcmitype/"/>
    <ds:schemaRef ds:uri="http://purl.org/dc/elements/1.1/"/>
    <ds:schemaRef ds:uri="http://schemas.microsoft.com/sharepoint/v3"/>
    <ds:schemaRef ds:uri="4e95bed8-6d15-4403-ad70-a53422338dca"/>
    <ds:schemaRef ds:uri="d045ab76-3bb7-45f5-ab41-d7b04aa0dc94"/>
  </ds:schemaRefs>
</ds:datastoreItem>
</file>

<file path=customXml/itemProps2.xml><?xml version="1.0" encoding="utf-8"?>
<ds:datastoreItem xmlns:ds="http://schemas.openxmlformats.org/officeDocument/2006/customXml" ds:itemID="{D4797234-1F06-4080-A1F9-30DCE4CF2F06}">
  <ds:schemaRefs>
    <ds:schemaRef ds:uri="http://schemas.microsoft.com/sharepoint/v3/contenttype/forms"/>
  </ds:schemaRefs>
</ds:datastoreItem>
</file>

<file path=customXml/itemProps3.xml><?xml version="1.0" encoding="utf-8"?>
<ds:datastoreItem xmlns:ds="http://schemas.openxmlformats.org/officeDocument/2006/customXml" ds:itemID="{254786A0-2025-462C-927D-1866FA2E18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5bed8-6d15-4403-ad70-a53422338dca"/>
    <ds:schemaRef ds:uri="10d3344f-2d16-43d9-a145-97142f5cb288"/>
    <ds:schemaRef ds:uri="d045ab76-3bb7-45f5-ab41-d7b04aa0d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2762</TotalTime>
  <Words>56</Words>
  <Application>Microsoft Office PowerPoint</Application>
  <PresentationFormat>Breedbeeld</PresentationFormat>
  <Paragraphs>17</Paragraphs>
  <Slides>18</Slides>
  <Notes>2</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18</vt:i4>
      </vt:variant>
    </vt:vector>
  </HeadingPairs>
  <TitlesOfParts>
    <vt:vector size="26" baseType="lpstr">
      <vt:lpstr>Arial</vt:lpstr>
      <vt:lpstr>Calibri</vt:lpstr>
      <vt:lpstr>Century Gothic</vt:lpstr>
      <vt:lpstr>Serifa Std 45 Light</vt:lpstr>
      <vt:lpstr>Serifa Std 55 Roman</vt:lpstr>
      <vt:lpstr>Titelpagina</vt:lpstr>
      <vt:lpstr>Rapportage</vt:lpstr>
      <vt:lpstr>Opmaak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RDP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Maessen, Carla</dc:creator>
  <cp:lastModifiedBy>Vermeulen, Sander</cp:lastModifiedBy>
  <cp:revision>3</cp:revision>
  <dcterms:created xsi:type="dcterms:W3CDTF">2021-07-15T09:01:16Z</dcterms:created>
  <dcterms:modified xsi:type="dcterms:W3CDTF">2024-01-23T10:42:45Z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6882400</vt:r8>
  </property>
  <property fmtid="{D5CDD505-2E9C-101B-9397-08002B2CF9AE}" pid="3" name="MSIP_Label_ce8bfa01-cc62-4e0e-8713-2f7da2586bef_Enabled">
    <vt:lpwstr>true</vt:lpwstr>
  </property>
  <property fmtid="{D5CDD505-2E9C-101B-9397-08002B2CF9AE}" pid="4" name="MSIP_Label_ce8bfa01-cc62-4e0e-8713-2f7da2586bef_SetDate">
    <vt:lpwstr>2022-02-23T08:06:28Z</vt:lpwstr>
  </property>
  <property fmtid="{D5CDD505-2E9C-101B-9397-08002B2CF9AE}" pid="5" name="MSIP_Label_ce8bfa01-cc62-4e0e-8713-2f7da2586bef_Method">
    <vt:lpwstr>Privileged</vt:lpwstr>
  </property>
  <property fmtid="{D5CDD505-2E9C-101B-9397-08002B2CF9AE}" pid="6" name="MSIP_Label_ce8bfa01-cc62-4e0e-8713-2f7da2586bef_Name">
    <vt:lpwstr>Bedrijfsvertrouwelijk (BBN1)</vt:lpwstr>
  </property>
  <property fmtid="{D5CDD505-2E9C-101B-9397-08002B2CF9AE}" pid="7" name="MSIP_Label_ce8bfa01-cc62-4e0e-8713-2f7da2586bef_SiteId">
    <vt:lpwstr>e90fbc72-bc3b-4475-8f41-70d1d17ccf33</vt:lpwstr>
  </property>
  <property fmtid="{D5CDD505-2E9C-101B-9397-08002B2CF9AE}" pid="8" name="MSIP_Label_ce8bfa01-cc62-4e0e-8713-2f7da2586bef_ActionId">
    <vt:lpwstr>9446abc7-3ad8-491d-928a-af1e5bfbd14d</vt:lpwstr>
  </property>
  <property fmtid="{D5CDD505-2E9C-101B-9397-08002B2CF9AE}" pid="9" name="MSIP_Label_ce8bfa01-cc62-4e0e-8713-2f7da2586bef_ContentBits">
    <vt:lpwstr>2</vt:lpwstr>
  </property>
  <property fmtid="{D5CDD505-2E9C-101B-9397-08002B2CF9AE}" pid="10" name="ClassificationContentMarkingFooterLocations">
    <vt:lpwstr>Gemeenterapportage:5</vt:lpwstr>
  </property>
  <property fmtid="{D5CDD505-2E9C-101B-9397-08002B2CF9AE}" pid="11" name="ClassificationContentMarkingFooterText">
    <vt:lpwstr>Bedrijfsvertrouwelijk (BBN1)</vt:lpwstr>
  </property>
  <property fmtid="{D5CDD505-2E9C-101B-9397-08002B2CF9AE}" pid="12" name="MediaServiceImageTags">
    <vt:lpwstr/>
  </property>
  <property fmtid="{D5CDD505-2E9C-101B-9397-08002B2CF9AE}" pid="13" name="ContentTypeId">
    <vt:lpwstr>0x010100C4EA295FB1FB9547A73C9F5819D6E613</vt:lpwstr>
  </property>
</Properties>
</file>